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2.xml" ContentType="application/vnd.openxmlformats-officedocument.theme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  <p:sldMasterId id="2147483759" r:id="rId2"/>
    <p:sldMasterId id="2147483718" r:id="rId3"/>
  </p:sldMasterIdLst>
  <p:notesMasterIdLst>
    <p:notesMasterId r:id="rId20"/>
  </p:notesMasterIdLst>
  <p:sldIdLst>
    <p:sldId id="388" r:id="rId4"/>
    <p:sldId id="385" r:id="rId5"/>
    <p:sldId id="387" r:id="rId6"/>
    <p:sldId id="386" r:id="rId7"/>
    <p:sldId id="355" r:id="rId8"/>
    <p:sldId id="359" r:id="rId9"/>
    <p:sldId id="358" r:id="rId10"/>
    <p:sldId id="360" r:id="rId11"/>
    <p:sldId id="361" r:id="rId12"/>
    <p:sldId id="357" r:id="rId13"/>
    <p:sldId id="362" r:id="rId14"/>
    <p:sldId id="356" r:id="rId15"/>
    <p:sldId id="383" r:id="rId16"/>
    <p:sldId id="384" r:id="rId17"/>
    <p:sldId id="319" r:id="rId18"/>
    <p:sldId id="389" r:id="rId19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pitchFamily="2" charset="-122"/>
        <a:cs typeface="等线"/>
      </a:defRPr>
    </a:lvl1pPr>
    <a:lvl2pPr marL="342900" indent="1143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pitchFamily="2" charset="-122"/>
        <a:cs typeface="等线"/>
      </a:defRPr>
    </a:lvl2pPr>
    <a:lvl3pPr marL="685800" indent="228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pitchFamily="2" charset="-122"/>
        <a:cs typeface="等线"/>
      </a:defRPr>
    </a:lvl3pPr>
    <a:lvl4pPr marL="1028700" indent="3429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pitchFamily="2" charset="-122"/>
        <a:cs typeface="等线"/>
      </a:defRPr>
    </a:lvl4pPr>
    <a:lvl5pPr marL="1371600" indent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pitchFamily="2" charset="-122"/>
        <a:cs typeface="等线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宋体" pitchFamily="2" charset="-122"/>
        <a:cs typeface="等线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宋体" pitchFamily="2" charset="-122"/>
        <a:cs typeface="等线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宋体" pitchFamily="2" charset="-122"/>
        <a:cs typeface="等线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宋体" pitchFamily="2" charset="-122"/>
        <a:cs typeface="等线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009900"/>
    <a:srgbClr val="00B762"/>
    <a:srgbClr val="DF0048"/>
    <a:srgbClr val="FF5E55"/>
    <a:srgbClr val="D8D8D8"/>
    <a:srgbClr val="FAEF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39" autoAdjust="0"/>
    <p:restoredTop sz="94660"/>
  </p:normalViewPr>
  <p:slideViewPr>
    <p:cSldViewPr snapToGrid="0">
      <p:cViewPr>
        <p:scale>
          <a:sx n="110" d="100"/>
          <a:sy n="110" d="100"/>
        </p:scale>
        <p:origin x="-384" y="-228"/>
      </p:cViewPr>
      <p:guideLst>
        <p:guide orient="horz" pos="1637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 b="0">
                <a:latin typeface="Arial" panose="020B0604020202020204" pitchFamily="34" charset="0"/>
                <a:ea typeface="等线"/>
                <a:cs typeface="等线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 b="0">
                <a:latin typeface="Arial" panose="020B0604020202020204" pitchFamily="34" charset="0"/>
                <a:ea typeface="等线"/>
                <a:cs typeface="等线"/>
              </a:defRPr>
            </a:lvl1pPr>
          </a:lstStyle>
          <a:p>
            <a:pPr>
              <a:defRPr/>
            </a:pPr>
            <a:fld id="{A0E37A5C-0ABA-498A-932D-A2D952681A48}" type="datetimeFigureOut">
              <a:rPr lang="zh-CN" altLang="en-US"/>
              <a:pPr>
                <a:defRPr/>
              </a:pPr>
              <a:t>2019/10/15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 b="0">
                <a:latin typeface="Arial" panose="020B0604020202020204" pitchFamily="34" charset="0"/>
                <a:ea typeface="等线"/>
                <a:cs typeface="等线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 b="0">
                <a:latin typeface="Arial" panose="020B0604020202020204" pitchFamily="34" charset="0"/>
                <a:ea typeface="等线"/>
                <a:cs typeface="等线"/>
              </a:defRPr>
            </a:lvl1pPr>
          </a:lstStyle>
          <a:p>
            <a:pPr>
              <a:defRPr/>
            </a:pPr>
            <a:fld id="{9222228E-5B25-4BF0-B08A-4577C683A48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72027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0839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9205133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736796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8547955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1796267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716123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3017494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0023796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8082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226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7587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8655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3187937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0816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564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10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0362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5363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0785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7558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4535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951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3884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1918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4532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4711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8766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2376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0996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6178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3757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9367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5392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0086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8212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3967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4244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7190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9405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907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4702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6937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912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4576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543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8517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87144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1308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9506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3635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1415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6317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3274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4050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3115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2093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0294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84795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8717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8006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9989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4488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86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8434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2899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0076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9291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5424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737361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803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7390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9272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335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4250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3369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7208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6985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380195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26385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09110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141903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88679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025249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171041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984044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225260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173539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189422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672951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5321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710267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4387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7965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696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1191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6519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6383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7958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5013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6131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8883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295912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8979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8659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16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9993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1114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1966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7661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3831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1187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1897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358180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4580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7491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947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6479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2190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0769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2646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1751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2676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7573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4972325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583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5596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5492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3598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664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186316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96662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2240397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2901615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z="1400" b="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sz="1400" b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1539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slide" Target="../slides/slide1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60.xml"/><Relationship Id="rId18" Type="http://schemas.openxmlformats.org/officeDocument/2006/relationships/slideLayout" Target="../slideLayouts/slideLayout65.xml"/><Relationship Id="rId26" Type="http://schemas.openxmlformats.org/officeDocument/2006/relationships/slideLayout" Target="../slideLayouts/slideLayout73.xml"/><Relationship Id="rId39" Type="http://schemas.openxmlformats.org/officeDocument/2006/relationships/slideLayout" Target="../slideLayouts/slideLayout86.xml"/><Relationship Id="rId3" Type="http://schemas.openxmlformats.org/officeDocument/2006/relationships/slideLayout" Target="../slideLayouts/slideLayout50.xml"/><Relationship Id="rId21" Type="http://schemas.openxmlformats.org/officeDocument/2006/relationships/slideLayout" Target="../slideLayouts/slideLayout68.xml"/><Relationship Id="rId34" Type="http://schemas.openxmlformats.org/officeDocument/2006/relationships/slideLayout" Target="../slideLayouts/slideLayout81.xml"/><Relationship Id="rId42" Type="http://schemas.openxmlformats.org/officeDocument/2006/relationships/slideLayout" Target="../slideLayouts/slideLayout89.xml"/><Relationship Id="rId47" Type="http://schemas.openxmlformats.org/officeDocument/2006/relationships/slideLayout" Target="../slideLayouts/slideLayout94.xml"/><Relationship Id="rId50" Type="http://schemas.openxmlformats.org/officeDocument/2006/relationships/image" Target="../media/image2.png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17" Type="http://schemas.openxmlformats.org/officeDocument/2006/relationships/slideLayout" Target="../slideLayouts/slideLayout64.xml"/><Relationship Id="rId25" Type="http://schemas.openxmlformats.org/officeDocument/2006/relationships/slideLayout" Target="../slideLayouts/slideLayout72.xml"/><Relationship Id="rId33" Type="http://schemas.openxmlformats.org/officeDocument/2006/relationships/slideLayout" Target="../slideLayouts/slideLayout80.xml"/><Relationship Id="rId38" Type="http://schemas.openxmlformats.org/officeDocument/2006/relationships/slideLayout" Target="../slideLayouts/slideLayout85.xml"/><Relationship Id="rId46" Type="http://schemas.openxmlformats.org/officeDocument/2006/relationships/slideLayout" Target="../slideLayouts/slideLayout93.xml"/><Relationship Id="rId2" Type="http://schemas.openxmlformats.org/officeDocument/2006/relationships/slideLayout" Target="../slideLayouts/slideLayout49.xml"/><Relationship Id="rId16" Type="http://schemas.openxmlformats.org/officeDocument/2006/relationships/slideLayout" Target="../slideLayouts/slideLayout63.xml"/><Relationship Id="rId20" Type="http://schemas.openxmlformats.org/officeDocument/2006/relationships/slideLayout" Target="../slideLayouts/slideLayout67.xml"/><Relationship Id="rId29" Type="http://schemas.openxmlformats.org/officeDocument/2006/relationships/slideLayout" Target="../slideLayouts/slideLayout76.xml"/><Relationship Id="rId41" Type="http://schemas.openxmlformats.org/officeDocument/2006/relationships/slideLayout" Target="../slideLayouts/slideLayout88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24" Type="http://schemas.openxmlformats.org/officeDocument/2006/relationships/slideLayout" Target="../slideLayouts/slideLayout71.xml"/><Relationship Id="rId32" Type="http://schemas.openxmlformats.org/officeDocument/2006/relationships/slideLayout" Target="../slideLayouts/slideLayout79.xml"/><Relationship Id="rId37" Type="http://schemas.openxmlformats.org/officeDocument/2006/relationships/slideLayout" Target="../slideLayouts/slideLayout84.xml"/><Relationship Id="rId40" Type="http://schemas.openxmlformats.org/officeDocument/2006/relationships/slideLayout" Target="../slideLayouts/slideLayout87.xml"/><Relationship Id="rId45" Type="http://schemas.openxmlformats.org/officeDocument/2006/relationships/slideLayout" Target="../slideLayouts/slideLayout92.xml"/><Relationship Id="rId5" Type="http://schemas.openxmlformats.org/officeDocument/2006/relationships/slideLayout" Target="../slideLayouts/slideLayout52.xml"/><Relationship Id="rId15" Type="http://schemas.openxmlformats.org/officeDocument/2006/relationships/slideLayout" Target="../slideLayouts/slideLayout62.xml"/><Relationship Id="rId23" Type="http://schemas.openxmlformats.org/officeDocument/2006/relationships/slideLayout" Target="../slideLayouts/slideLayout70.xml"/><Relationship Id="rId28" Type="http://schemas.openxmlformats.org/officeDocument/2006/relationships/slideLayout" Target="../slideLayouts/slideLayout75.xml"/><Relationship Id="rId36" Type="http://schemas.openxmlformats.org/officeDocument/2006/relationships/slideLayout" Target="../slideLayouts/slideLayout83.xml"/><Relationship Id="rId49" Type="http://schemas.openxmlformats.org/officeDocument/2006/relationships/image" Target="../media/image1.png"/><Relationship Id="rId10" Type="http://schemas.openxmlformats.org/officeDocument/2006/relationships/slideLayout" Target="../slideLayouts/slideLayout57.xml"/><Relationship Id="rId19" Type="http://schemas.openxmlformats.org/officeDocument/2006/relationships/slideLayout" Target="../slideLayouts/slideLayout66.xml"/><Relationship Id="rId31" Type="http://schemas.openxmlformats.org/officeDocument/2006/relationships/slideLayout" Target="../slideLayouts/slideLayout78.xml"/><Relationship Id="rId44" Type="http://schemas.openxmlformats.org/officeDocument/2006/relationships/slideLayout" Target="../slideLayouts/slideLayout91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slideLayout" Target="../slideLayouts/slideLayout61.xml"/><Relationship Id="rId22" Type="http://schemas.openxmlformats.org/officeDocument/2006/relationships/slideLayout" Target="../slideLayouts/slideLayout69.xml"/><Relationship Id="rId27" Type="http://schemas.openxmlformats.org/officeDocument/2006/relationships/slideLayout" Target="../slideLayouts/slideLayout74.xml"/><Relationship Id="rId30" Type="http://schemas.openxmlformats.org/officeDocument/2006/relationships/slideLayout" Target="../slideLayouts/slideLayout77.xml"/><Relationship Id="rId35" Type="http://schemas.openxmlformats.org/officeDocument/2006/relationships/slideLayout" Target="../slideLayouts/slideLayout82.xml"/><Relationship Id="rId43" Type="http://schemas.openxmlformats.org/officeDocument/2006/relationships/slideLayout" Target="../slideLayouts/slideLayout90.xml"/><Relationship Id="rId48" Type="http://schemas.openxmlformats.org/officeDocument/2006/relationships/theme" Target="../theme/theme2.xml"/><Relationship Id="rId8" Type="http://schemas.openxmlformats.org/officeDocument/2006/relationships/slideLayout" Target="../slideLayouts/slideLayout5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2.xml"/><Relationship Id="rId13" Type="http://schemas.openxmlformats.org/officeDocument/2006/relationships/slideLayout" Target="../slideLayouts/slideLayout107.xml"/><Relationship Id="rId18" Type="http://schemas.openxmlformats.org/officeDocument/2006/relationships/slideLayout" Target="../slideLayouts/slideLayout112.xml"/><Relationship Id="rId26" Type="http://schemas.openxmlformats.org/officeDocument/2006/relationships/slideLayout" Target="../slideLayouts/slideLayout120.xml"/><Relationship Id="rId39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97.xml"/><Relationship Id="rId21" Type="http://schemas.openxmlformats.org/officeDocument/2006/relationships/slideLayout" Target="../slideLayouts/slideLayout115.xml"/><Relationship Id="rId34" Type="http://schemas.openxmlformats.org/officeDocument/2006/relationships/slideLayout" Target="../slideLayouts/slideLayout128.xml"/><Relationship Id="rId42" Type="http://schemas.openxmlformats.org/officeDocument/2006/relationships/image" Target="../media/image2.png"/><Relationship Id="rId7" Type="http://schemas.openxmlformats.org/officeDocument/2006/relationships/slideLayout" Target="../slideLayouts/slideLayout101.xml"/><Relationship Id="rId12" Type="http://schemas.openxmlformats.org/officeDocument/2006/relationships/slideLayout" Target="../slideLayouts/slideLayout106.xml"/><Relationship Id="rId17" Type="http://schemas.openxmlformats.org/officeDocument/2006/relationships/slideLayout" Target="../slideLayouts/slideLayout111.xml"/><Relationship Id="rId25" Type="http://schemas.openxmlformats.org/officeDocument/2006/relationships/slideLayout" Target="../slideLayouts/slideLayout119.xml"/><Relationship Id="rId33" Type="http://schemas.openxmlformats.org/officeDocument/2006/relationships/slideLayout" Target="../slideLayouts/slideLayout127.xml"/><Relationship Id="rId38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96.xml"/><Relationship Id="rId16" Type="http://schemas.openxmlformats.org/officeDocument/2006/relationships/slideLayout" Target="../slideLayouts/slideLayout110.xml"/><Relationship Id="rId20" Type="http://schemas.openxmlformats.org/officeDocument/2006/relationships/slideLayout" Target="../slideLayouts/slideLayout114.xml"/><Relationship Id="rId29" Type="http://schemas.openxmlformats.org/officeDocument/2006/relationships/slideLayout" Target="../slideLayouts/slideLayout123.xml"/><Relationship Id="rId41" Type="http://schemas.openxmlformats.org/officeDocument/2006/relationships/theme" Target="../theme/theme3.xml"/><Relationship Id="rId1" Type="http://schemas.openxmlformats.org/officeDocument/2006/relationships/slideLayout" Target="../slideLayouts/slideLayout95.xml"/><Relationship Id="rId6" Type="http://schemas.openxmlformats.org/officeDocument/2006/relationships/slideLayout" Target="../slideLayouts/slideLayout100.xml"/><Relationship Id="rId11" Type="http://schemas.openxmlformats.org/officeDocument/2006/relationships/slideLayout" Target="../slideLayouts/slideLayout105.xml"/><Relationship Id="rId24" Type="http://schemas.openxmlformats.org/officeDocument/2006/relationships/slideLayout" Target="../slideLayouts/slideLayout118.xml"/><Relationship Id="rId32" Type="http://schemas.openxmlformats.org/officeDocument/2006/relationships/slideLayout" Target="../slideLayouts/slideLayout126.xml"/><Relationship Id="rId37" Type="http://schemas.openxmlformats.org/officeDocument/2006/relationships/slideLayout" Target="../slideLayouts/slideLayout131.xml"/><Relationship Id="rId40" Type="http://schemas.openxmlformats.org/officeDocument/2006/relationships/slideLayout" Target="../slideLayouts/slideLayout134.xml"/><Relationship Id="rId5" Type="http://schemas.openxmlformats.org/officeDocument/2006/relationships/slideLayout" Target="../slideLayouts/slideLayout99.xml"/><Relationship Id="rId15" Type="http://schemas.openxmlformats.org/officeDocument/2006/relationships/slideLayout" Target="../slideLayouts/slideLayout109.xml"/><Relationship Id="rId23" Type="http://schemas.openxmlformats.org/officeDocument/2006/relationships/slideLayout" Target="../slideLayouts/slideLayout117.xml"/><Relationship Id="rId28" Type="http://schemas.openxmlformats.org/officeDocument/2006/relationships/slideLayout" Target="../slideLayouts/slideLayout122.xml"/><Relationship Id="rId36" Type="http://schemas.openxmlformats.org/officeDocument/2006/relationships/slideLayout" Target="../slideLayouts/slideLayout130.xml"/><Relationship Id="rId10" Type="http://schemas.openxmlformats.org/officeDocument/2006/relationships/slideLayout" Target="../slideLayouts/slideLayout104.xml"/><Relationship Id="rId19" Type="http://schemas.openxmlformats.org/officeDocument/2006/relationships/slideLayout" Target="../slideLayouts/slideLayout113.xml"/><Relationship Id="rId31" Type="http://schemas.openxmlformats.org/officeDocument/2006/relationships/slideLayout" Target="../slideLayouts/slideLayout125.xml"/><Relationship Id="rId4" Type="http://schemas.openxmlformats.org/officeDocument/2006/relationships/slideLayout" Target="../slideLayouts/slideLayout98.xml"/><Relationship Id="rId9" Type="http://schemas.openxmlformats.org/officeDocument/2006/relationships/slideLayout" Target="../slideLayouts/slideLayout103.xml"/><Relationship Id="rId14" Type="http://schemas.openxmlformats.org/officeDocument/2006/relationships/slideLayout" Target="../slideLayouts/slideLayout108.xml"/><Relationship Id="rId22" Type="http://schemas.openxmlformats.org/officeDocument/2006/relationships/slideLayout" Target="../slideLayouts/slideLayout116.xml"/><Relationship Id="rId27" Type="http://schemas.openxmlformats.org/officeDocument/2006/relationships/slideLayout" Target="../slideLayouts/slideLayout121.xml"/><Relationship Id="rId30" Type="http://schemas.openxmlformats.org/officeDocument/2006/relationships/slideLayout" Target="../slideLayouts/slideLayout124.xml"/><Relationship Id="rId35" Type="http://schemas.openxmlformats.org/officeDocument/2006/relationships/slideLayout" Target="../slideLayouts/slideLayout129.xml"/><Relationship Id="rId43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0" y="123478"/>
            <a:ext cx="3419872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1400" b="0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322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b="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+mn-cs"/>
              </a:rPr>
              <a:t>数</a:t>
            </a:r>
            <a:r>
              <a:rPr lang="zh-CN" altLang="en-US" sz="1200" b="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+mn-cs"/>
              </a:rPr>
              <a:t>的世界（</a:t>
            </a:r>
            <a:r>
              <a:rPr lang="en-US" altLang="zh-CN" sz="1200" b="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+mn-cs"/>
              </a:rPr>
              <a:t>1</a:t>
            </a:r>
            <a:r>
              <a:rPr lang="zh-CN" altLang="en-US" sz="1200" b="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+mn-cs"/>
              </a:rPr>
              <a:t>）</a:t>
            </a:r>
            <a:endParaRPr lang="zh-CN" altLang="en-US" sz="1200" b="0" dirty="0">
              <a:solidFill>
                <a:prstClr val="black"/>
              </a:solidFill>
              <a:latin typeface="黑体" pitchFamily="49" charset="-122"/>
              <a:ea typeface="黑体" pitchFamily="49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3318"/>
            <a:ext cx="9144000" cy="350179"/>
          </a:xfrm>
          <a:prstGeom prst="rect">
            <a:avLst/>
          </a:prstGeom>
        </p:spPr>
      </p:pic>
      <p:grpSp>
        <p:nvGrpSpPr>
          <p:cNvPr id="11" name="组合 10"/>
          <p:cNvGrpSpPr/>
          <p:nvPr userDrawn="1"/>
        </p:nvGrpSpPr>
        <p:grpSpPr>
          <a:xfrm>
            <a:off x="8028384" y="4793319"/>
            <a:ext cx="1105042" cy="370719"/>
            <a:chOff x="7643422" y="4681236"/>
            <a:chExt cx="1105042" cy="370719"/>
          </a:xfrm>
        </p:grpSpPr>
        <p:pic>
          <p:nvPicPr>
            <p:cNvPr id="12" name="图片 11">
              <a:hlinkClick r:id="rId51" action="ppaction://hlinksldjump"/>
            </p:cNvPr>
            <p:cNvPicPr>
              <a:picLocks noChangeAspect="1"/>
            </p:cNvPicPr>
            <p:nvPr/>
          </p:nvPicPr>
          <p:blipFill>
            <a:blip r:embed="rId5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3" name="文本框 26">
              <a:hlinkClick r:id="rId51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13852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  <p:sldLayoutId id="2147483695" r:id="rId18"/>
    <p:sldLayoutId id="2147483696" r:id="rId19"/>
    <p:sldLayoutId id="2147483697" r:id="rId20"/>
    <p:sldLayoutId id="2147483698" r:id="rId21"/>
    <p:sldLayoutId id="2147483699" r:id="rId22"/>
    <p:sldLayoutId id="2147483700" r:id="rId23"/>
    <p:sldLayoutId id="2147483701" r:id="rId24"/>
    <p:sldLayoutId id="2147483702" r:id="rId25"/>
    <p:sldLayoutId id="2147483703" r:id="rId26"/>
    <p:sldLayoutId id="2147483704" r:id="rId27"/>
    <p:sldLayoutId id="2147483705" r:id="rId28"/>
    <p:sldLayoutId id="2147483706" r:id="rId29"/>
    <p:sldLayoutId id="2147483707" r:id="rId30"/>
    <p:sldLayoutId id="2147483708" r:id="rId31"/>
    <p:sldLayoutId id="2147483709" r:id="rId32"/>
    <p:sldLayoutId id="2147483710" r:id="rId33"/>
    <p:sldLayoutId id="2147483711" r:id="rId34"/>
    <p:sldLayoutId id="2147483712" r:id="rId35"/>
    <p:sldLayoutId id="2147483713" r:id="rId36"/>
    <p:sldLayoutId id="2147483714" r:id="rId37"/>
    <p:sldLayoutId id="2147483715" r:id="rId38"/>
    <p:sldLayoutId id="2147483716" r:id="rId39"/>
    <p:sldLayoutId id="2147483717" r:id="rId40"/>
    <p:sldLayoutId id="2147483670" r:id="rId41"/>
    <p:sldLayoutId id="2147483671" r:id="rId42"/>
    <p:sldLayoutId id="2147483672" r:id="rId43"/>
    <p:sldLayoutId id="2147483673" r:id="rId44"/>
    <p:sldLayoutId id="2147483674" r:id="rId45"/>
    <p:sldLayoutId id="2147483675" r:id="rId46"/>
    <p:sldLayoutId id="2147483676" r:id="rId47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0" y="123478"/>
            <a:ext cx="3419872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1400" b="0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322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b="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+mn-cs"/>
              </a:rPr>
              <a:t>数</a:t>
            </a:r>
            <a:r>
              <a:rPr lang="zh-CN" altLang="en-US" sz="1200" b="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+mn-cs"/>
              </a:rPr>
              <a:t>的世界（</a:t>
            </a:r>
            <a:r>
              <a:rPr lang="en-US" altLang="zh-CN" sz="1200" b="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+mn-cs"/>
              </a:rPr>
              <a:t>1</a:t>
            </a:r>
            <a:r>
              <a:rPr lang="zh-CN" altLang="en-US" sz="1200" b="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+mn-cs"/>
              </a:rPr>
              <a:t>）</a:t>
            </a:r>
            <a:endParaRPr lang="zh-CN" altLang="en-US" sz="1200" b="0" dirty="0">
              <a:solidFill>
                <a:prstClr val="black"/>
              </a:solidFill>
              <a:latin typeface="黑体" pitchFamily="49" charset="-122"/>
              <a:ea typeface="黑体" pitchFamily="49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3318"/>
            <a:ext cx="9144000" cy="350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902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  <p:sldLayoutId id="2147483771" r:id="rId12"/>
    <p:sldLayoutId id="2147483772" r:id="rId13"/>
    <p:sldLayoutId id="2147483773" r:id="rId14"/>
    <p:sldLayoutId id="2147483774" r:id="rId15"/>
    <p:sldLayoutId id="2147483775" r:id="rId16"/>
    <p:sldLayoutId id="2147483776" r:id="rId17"/>
    <p:sldLayoutId id="2147483777" r:id="rId18"/>
    <p:sldLayoutId id="2147483778" r:id="rId19"/>
    <p:sldLayoutId id="2147483779" r:id="rId20"/>
    <p:sldLayoutId id="2147483780" r:id="rId21"/>
    <p:sldLayoutId id="2147483781" r:id="rId22"/>
    <p:sldLayoutId id="2147483782" r:id="rId23"/>
    <p:sldLayoutId id="2147483783" r:id="rId24"/>
    <p:sldLayoutId id="2147483784" r:id="rId25"/>
    <p:sldLayoutId id="2147483785" r:id="rId26"/>
    <p:sldLayoutId id="2147483786" r:id="rId27"/>
    <p:sldLayoutId id="2147483787" r:id="rId28"/>
    <p:sldLayoutId id="2147483788" r:id="rId29"/>
    <p:sldLayoutId id="2147483789" r:id="rId30"/>
    <p:sldLayoutId id="2147483790" r:id="rId31"/>
    <p:sldLayoutId id="2147483791" r:id="rId32"/>
    <p:sldLayoutId id="2147483792" r:id="rId33"/>
    <p:sldLayoutId id="2147483793" r:id="rId34"/>
    <p:sldLayoutId id="2147483794" r:id="rId35"/>
    <p:sldLayoutId id="2147483795" r:id="rId36"/>
    <p:sldLayoutId id="2147483796" r:id="rId37"/>
    <p:sldLayoutId id="2147483797" r:id="rId38"/>
    <p:sldLayoutId id="2147483798" r:id="rId39"/>
    <p:sldLayoutId id="2147483799" r:id="rId40"/>
    <p:sldLayoutId id="2147483800" r:id="rId41"/>
    <p:sldLayoutId id="2147483801" r:id="rId42"/>
    <p:sldLayoutId id="2147483802" r:id="rId43"/>
    <p:sldLayoutId id="2147483803" r:id="rId44"/>
    <p:sldLayoutId id="2147483804" r:id="rId45"/>
    <p:sldLayoutId id="2147483805" r:id="rId46"/>
    <p:sldLayoutId id="2147483806" r:id="rId47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3419872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1400" b="0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322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b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+mn-cs"/>
              </a:rPr>
              <a:t>认识</a:t>
            </a:r>
            <a:r>
              <a:rPr lang="en-US" altLang="zh-CN" sz="1200" b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+mn-cs"/>
              </a:rPr>
              <a:t>100</a:t>
            </a:r>
            <a:r>
              <a:rPr lang="zh-CN" altLang="en-US" sz="1200" b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+mn-cs"/>
              </a:rPr>
              <a:t>以内的数 面积的含义</a:t>
            </a:r>
            <a:endParaRPr lang="zh-CN" altLang="en-US" sz="1200" b="0" dirty="0">
              <a:solidFill>
                <a:prstClr val="black"/>
              </a:solidFill>
              <a:latin typeface="黑体" pitchFamily="49" charset="-122"/>
              <a:ea typeface="黑体" pitchFamily="49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0710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  <p:sldLayoutId id="2147483732" r:id="rId14"/>
    <p:sldLayoutId id="2147483733" r:id="rId15"/>
    <p:sldLayoutId id="2147483734" r:id="rId16"/>
    <p:sldLayoutId id="2147483735" r:id="rId17"/>
    <p:sldLayoutId id="2147483736" r:id="rId18"/>
    <p:sldLayoutId id="2147483737" r:id="rId19"/>
    <p:sldLayoutId id="2147483738" r:id="rId20"/>
    <p:sldLayoutId id="2147483739" r:id="rId21"/>
    <p:sldLayoutId id="2147483740" r:id="rId22"/>
    <p:sldLayoutId id="2147483741" r:id="rId23"/>
    <p:sldLayoutId id="2147483742" r:id="rId24"/>
    <p:sldLayoutId id="2147483743" r:id="rId25"/>
    <p:sldLayoutId id="2147483744" r:id="rId26"/>
    <p:sldLayoutId id="2147483745" r:id="rId27"/>
    <p:sldLayoutId id="2147483746" r:id="rId28"/>
    <p:sldLayoutId id="2147483747" r:id="rId29"/>
    <p:sldLayoutId id="2147483748" r:id="rId30"/>
    <p:sldLayoutId id="2147483749" r:id="rId31"/>
    <p:sldLayoutId id="2147483750" r:id="rId32"/>
    <p:sldLayoutId id="2147483751" r:id="rId33"/>
    <p:sldLayoutId id="2147483752" r:id="rId34"/>
    <p:sldLayoutId id="2147483753" r:id="rId35"/>
    <p:sldLayoutId id="2147483754" r:id="rId36"/>
    <p:sldLayoutId id="2147483755" r:id="rId37"/>
    <p:sldLayoutId id="2147483756" r:id="rId38"/>
    <p:sldLayoutId id="2147483757" r:id="rId39"/>
    <p:sldLayoutId id="2147483758" r:id="rId4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55.xml"/><Relationship Id="rId6" Type="http://schemas.openxmlformats.org/officeDocument/2006/relationships/slide" Target="slide3.xml"/><Relationship Id="rId5" Type="http://schemas.openxmlformats.org/officeDocument/2006/relationships/slide" Target="slide15.xml"/><Relationship Id="rId4" Type="http://schemas.openxmlformats.org/officeDocument/2006/relationships/slide" Target="slide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0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b="0">
                <a:solidFill>
                  <a:prstClr val="white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b="0">
                <a:solidFill>
                  <a:prstClr val="white"/>
                </a:solidFill>
              </a:endParaRP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185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kumimoji="1" lang="zh-CN" altLang="en-US" sz="1200" b="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  <a:cs typeface="+mn-cs"/>
                  </a:rPr>
                  <a:t>苏教</a:t>
                </a:r>
                <a:r>
                  <a:rPr kumimoji="1" lang="zh-CN" altLang="en-US" sz="1200" b="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  <a:cs typeface="+mn-cs"/>
                  </a:rPr>
                  <a:t>版  </a:t>
                </a:r>
                <a:r>
                  <a:rPr kumimoji="1" lang="zh-CN" altLang="en-US" sz="1200" b="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  <a:cs typeface="+mn-cs"/>
                  </a:rPr>
                  <a:t>数学  </a:t>
                </a:r>
                <a:r>
                  <a:rPr kumimoji="1" lang="zh-CN" altLang="en-US" sz="1200" b="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  <a:cs typeface="+mn-cs"/>
                  </a:rPr>
                  <a:t>五年级  </a:t>
                </a:r>
                <a:r>
                  <a:rPr kumimoji="1" lang="zh-CN" altLang="en-US" sz="1200" b="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  <a:cs typeface="+mn-cs"/>
                  </a:rPr>
                  <a:t>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:a16="http://schemas.microsoft.com/office/drawing/2014/main" xmlns="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:a16="http://schemas.microsoft.com/office/drawing/2014/main" xmlns="" id="{C5E52B34-5C53-2E45-95C1-78E377A38780}"/>
              </a:ext>
            </a:extLst>
          </p:cNvPr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b="0">
              <a:solidFill>
                <a:prstClr val="white"/>
              </a:solidFill>
            </a:endParaRPr>
          </a:p>
        </p:txBody>
      </p:sp>
      <p:sp>
        <p:nvSpPr>
          <p:cNvPr id="10" name="单圆角矩形 9">
            <a:extLst>
              <a:ext uri="{FF2B5EF4-FFF2-40B4-BE49-F238E27FC236}">
                <a16:creationId xmlns:a16="http://schemas.microsoft.com/office/drawing/2014/main" xmlns="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b="0">
              <a:solidFill>
                <a:prstClr val="white"/>
              </a:solidFill>
            </a:endParaRPr>
          </a:p>
        </p:txBody>
      </p:sp>
      <p:sp>
        <p:nvSpPr>
          <p:cNvPr id="11" name="单圆角矩形 10">
            <a:extLst>
              <a:ext uri="{FF2B5EF4-FFF2-40B4-BE49-F238E27FC236}">
                <a16:creationId xmlns:a16="http://schemas.microsoft.com/office/drawing/2014/main" xmlns="" id="{ADFE2713-38A2-5B46-8BD5-90224BE2A534}"/>
              </a:ext>
            </a:extLst>
          </p:cNvPr>
          <p:cNvSpPr/>
          <p:nvPr/>
        </p:nvSpPr>
        <p:spPr>
          <a:xfrm>
            <a:off x="5004048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b="0">
              <a:solidFill>
                <a:prstClr val="white"/>
              </a:solidFill>
            </a:endParaRPr>
          </a:p>
        </p:txBody>
      </p:sp>
      <p:sp>
        <p:nvSpPr>
          <p:cNvPr id="13" name="单圆角矩形 12">
            <a:extLst>
              <a:ext uri="{FF2B5EF4-FFF2-40B4-BE49-F238E27FC236}">
                <a16:creationId xmlns:a16="http://schemas.microsoft.com/office/drawing/2014/main" xmlns="" id="{14484992-177A-7B4A-A42C-270BAA3F58F1}"/>
              </a:ext>
            </a:extLst>
          </p:cNvPr>
          <p:cNvSpPr/>
          <p:nvPr/>
        </p:nvSpPr>
        <p:spPr>
          <a:xfrm>
            <a:off x="2196176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b="0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635535" y="1435155"/>
            <a:ext cx="5662449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6600" dirty="0" smtClean="0">
                <a:solidFill>
                  <a:prstClr val="black"/>
                </a:solidFill>
                <a:latin typeface="宋体" panose="02010600030101010101" pitchFamily="2" charset="-122"/>
                <a:ea typeface="宋体"/>
                <a:cs typeface="宋体" panose="02010600030101010101" pitchFamily="2" charset="-122"/>
              </a:rPr>
              <a:t>数的世界（</a:t>
            </a:r>
            <a:r>
              <a:rPr lang="en-US" altLang="zh-CN" sz="6600" dirty="0" smtClean="0">
                <a:solidFill>
                  <a:prstClr val="black"/>
                </a:solidFill>
                <a:latin typeface="宋体" panose="02010600030101010101" pitchFamily="2" charset="-122"/>
                <a:ea typeface="宋体"/>
                <a:cs typeface="宋体" panose="02010600030101010101" pitchFamily="2" charset="-122"/>
              </a:rPr>
              <a:t>1</a:t>
            </a:r>
            <a:r>
              <a:rPr lang="zh-CN" altLang="en-US" sz="6600" dirty="0" smtClean="0">
                <a:solidFill>
                  <a:prstClr val="black"/>
                </a:solidFill>
                <a:latin typeface="宋体" panose="02010600030101010101" pitchFamily="2" charset="-122"/>
                <a:ea typeface="宋体"/>
                <a:cs typeface="宋体" panose="02010600030101010101" pitchFamily="2" charset="-122"/>
              </a:rPr>
              <a:t>）</a:t>
            </a:r>
            <a:endParaRPr lang="zh-CN" altLang="en-US" sz="6600" dirty="0">
              <a:solidFill>
                <a:prstClr val="black"/>
              </a:solidFill>
              <a:latin typeface="宋体" panose="02010600030101010101" pitchFamily="2" charset="-122"/>
              <a:ea typeface="宋体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>
            <a:hlinkClick r:id="rId3" action="ppaction://hlinksldjump"/>
          </p:cNvPr>
          <p:cNvSpPr/>
          <p:nvPr/>
        </p:nvSpPr>
        <p:spPr>
          <a:xfrm>
            <a:off x="2218497" y="2952109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prstClr val="black"/>
                </a:solidFill>
                <a:latin typeface="宋体" panose="02010600030101010101" pitchFamily="2" charset="-122"/>
                <a:ea typeface="宋体"/>
                <a:cs typeface="+mn-cs"/>
              </a:rPr>
              <a:t>整体回顾</a:t>
            </a:r>
            <a:endParaRPr lang="zh-CN" altLang="en-US" sz="2800" dirty="0">
              <a:solidFill>
                <a:prstClr val="black"/>
              </a:solidFill>
              <a:latin typeface="宋体" panose="02010600030101010101" pitchFamily="2" charset="-122"/>
              <a:ea typeface="宋体"/>
              <a:cs typeface="+mn-cs"/>
            </a:endParaRPr>
          </a:p>
        </p:txBody>
      </p:sp>
      <p:sp>
        <p:nvSpPr>
          <p:cNvPr id="18" name="圆角矩形 17">
            <a:hlinkClick r:id="rId4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prstClr val="black"/>
                </a:solidFill>
                <a:latin typeface="宋体"/>
                <a:ea typeface="宋体"/>
                <a:cs typeface="+mn-cs"/>
              </a:rPr>
              <a:t>综合运用</a:t>
            </a:r>
            <a:endParaRPr lang="zh-CN" altLang="en-US" sz="2800" dirty="0">
              <a:solidFill>
                <a:prstClr val="black"/>
              </a:solidFill>
              <a:latin typeface="宋体"/>
              <a:ea typeface="宋体"/>
              <a:cs typeface="+mn-cs"/>
            </a:endParaRPr>
          </a:p>
        </p:txBody>
      </p:sp>
      <p:sp>
        <p:nvSpPr>
          <p:cNvPr id="19" name="圆角矩形 18">
            <a:hlinkClick r:id="rId5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>
                <a:solidFill>
                  <a:prstClr val="black"/>
                </a:solidFill>
                <a:latin typeface="宋体"/>
                <a:ea typeface="宋体"/>
                <a:cs typeface="+mn-cs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2711320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 smtClean="0">
                <a:solidFill>
                  <a:srgbClr val="0050AA"/>
                </a:solidFill>
                <a:latin typeface="宋体"/>
                <a:ea typeface="宋体"/>
                <a:cs typeface="+mn-cs"/>
              </a:rPr>
              <a:t>整理与复习</a:t>
            </a:r>
            <a:endParaRPr lang="zh-CN" altLang="en-US" sz="4000" dirty="0">
              <a:solidFill>
                <a:srgbClr val="0050AA"/>
              </a:solidFill>
              <a:latin typeface="宋体"/>
              <a:ea typeface="宋体"/>
              <a:cs typeface="+mn-cs"/>
            </a:endParaRPr>
          </a:p>
        </p:txBody>
      </p:sp>
      <p:sp>
        <p:nvSpPr>
          <p:cNvPr id="21" name="圆角矩形 20">
            <a:hlinkClick r:id="rId6" action="ppaction://hlinksldjump"/>
          </p:cNvPr>
          <p:cNvSpPr/>
          <p:nvPr/>
        </p:nvSpPr>
        <p:spPr>
          <a:xfrm>
            <a:off x="5112284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prstClr val="black"/>
                </a:solidFill>
                <a:latin typeface="宋体"/>
                <a:ea typeface="宋体"/>
                <a:cs typeface="+mn-cs"/>
              </a:rPr>
              <a:t>知识梳理</a:t>
            </a:r>
            <a:endParaRPr lang="zh-CN" altLang="en-US" sz="2800" dirty="0">
              <a:solidFill>
                <a:prstClr val="black"/>
              </a:solidFill>
              <a:latin typeface="宋体"/>
              <a:ea typeface="宋体"/>
              <a:cs typeface="+mn-cs"/>
            </a:endParaRP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组合 22"/>
          <p:cNvGrpSpPr/>
          <p:nvPr/>
        </p:nvGrpSpPr>
        <p:grpSpPr>
          <a:xfrm>
            <a:off x="231783" y="519703"/>
            <a:ext cx="654821" cy="683823"/>
            <a:chOff x="1306635" y="1404594"/>
            <a:chExt cx="654821" cy="683823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25" name="文本框 10"/>
            <p:cNvSpPr txBox="1"/>
            <p:nvPr/>
          </p:nvSpPr>
          <p:spPr>
            <a:xfrm>
              <a:off x="1428700" y="1404594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3500" dirty="0">
                  <a:solidFill>
                    <a:srgbClr val="0050AA"/>
                  </a:solidFill>
                  <a:latin typeface="宋体"/>
                  <a:ea typeface="宋体"/>
                  <a:cs typeface="+mn-cs"/>
                </a:rPr>
                <a:t>8</a:t>
              </a:r>
              <a:endParaRPr kumimoji="1" lang="zh-CN" altLang="en-US" sz="3500" dirty="0">
                <a:solidFill>
                  <a:srgbClr val="0050AA"/>
                </a:solidFill>
                <a:latin typeface="宋体"/>
                <a:ea typeface="宋体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622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1" r="18182"/>
          <a:stretch/>
        </p:blipFill>
        <p:spPr bwMode="auto">
          <a:xfrm>
            <a:off x="7435777" y="1753846"/>
            <a:ext cx="1482510" cy="1299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89066" y="507506"/>
            <a:ext cx="72879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4.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少先队员采集植物标本和昆虫标本共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60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件，植物标本的件数是昆虫标本的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1.5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倍，两种标本各有多少件？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42132" y="2406772"/>
            <a:ext cx="6814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491442" y="2531056"/>
            <a:ext cx="6444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解：设昆虫标本有</a:t>
            </a:r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zh-CN" altLang="en-US" sz="2400" dirty="0" smtClean="0">
                <a:latin typeface="+mn-lt"/>
                <a:ea typeface="楷体" pitchFamily="49" charset="-122"/>
              </a:rPr>
              <a:t>件，植物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标本有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1.5</a:t>
            </a:r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zh-CN" altLang="en-US" sz="2400" dirty="0" smtClean="0">
                <a:ea typeface="楷体" pitchFamily="49" charset="-122"/>
              </a:rPr>
              <a:t>件。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99019" y="2950693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1.5</a:t>
            </a:r>
            <a:r>
              <a:rPr lang="en-US" altLang="zh-CN" sz="2400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i="1" dirty="0">
                <a:ea typeface="楷体" pitchFamily="49" charset="-122"/>
              </a:rPr>
              <a:t> 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+</a:t>
            </a:r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 </a:t>
            </a:r>
            <a:r>
              <a:rPr lang="en-US" altLang="zh-CN" sz="2400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= 60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65485" y="3350339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2.5</a:t>
            </a:r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 </a:t>
            </a:r>
            <a:r>
              <a:rPr lang="en-US" altLang="zh-CN" sz="2400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= 60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408167" y="3750952"/>
            <a:ext cx="12413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= 24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11544" y="3750956"/>
            <a:ext cx="3691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1.5</a:t>
            </a:r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=1.5×24=36</a:t>
            </a:r>
            <a:r>
              <a:rPr lang="en-US" altLang="zh-CN" sz="2400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             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07844" y="4196123"/>
            <a:ext cx="6444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答：昆虫标本有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24</a:t>
            </a:r>
            <a:r>
              <a:rPr lang="zh-CN" altLang="en-US" sz="2400" dirty="0" smtClean="0">
                <a:latin typeface="+mn-lt"/>
                <a:ea typeface="楷体" pitchFamily="49" charset="-122"/>
              </a:rPr>
              <a:t>件，植物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标本有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36</a:t>
            </a:r>
            <a:r>
              <a:rPr lang="zh-CN" altLang="en-US" sz="2400" dirty="0" smtClean="0">
                <a:ea typeface="楷体" pitchFamily="49" charset="-122"/>
              </a:rPr>
              <a:t>件。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圆角矩形标注 19"/>
          <p:cNvSpPr>
            <a:spLocks noChangeArrowheads="1"/>
          </p:cNvSpPr>
          <p:nvPr/>
        </p:nvSpPr>
        <p:spPr bwMode="auto">
          <a:xfrm>
            <a:off x="1017794" y="1321414"/>
            <a:ext cx="2226471" cy="720080"/>
          </a:xfrm>
          <a:prstGeom prst="wedgeRoundRectCallout">
            <a:avLst>
              <a:gd name="adj1" fmla="val -63544"/>
              <a:gd name="adj2" fmla="val 41063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题中的数量间有什么关系？</a:t>
            </a:r>
          </a:p>
        </p:txBody>
      </p:sp>
      <p:sp>
        <p:nvSpPr>
          <p:cNvPr id="22" name="圆角矩形标注 21"/>
          <p:cNvSpPr>
            <a:spLocks noChangeArrowheads="1"/>
          </p:cNvSpPr>
          <p:nvPr/>
        </p:nvSpPr>
        <p:spPr bwMode="auto">
          <a:xfrm>
            <a:off x="3615143" y="1338503"/>
            <a:ext cx="5140943" cy="476175"/>
          </a:xfrm>
          <a:prstGeom prst="wedgeRoundRectCallout">
            <a:avLst>
              <a:gd name="adj1" fmla="val 35834"/>
              <a:gd name="adj2" fmla="val 83343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昆虫标本件数 </a:t>
            </a:r>
            <a:r>
              <a:rPr lang="en-US" altLang="zh-CN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+ </a:t>
            </a:r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昆虫</a:t>
            </a:r>
            <a:r>
              <a:rPr lang="zh-CN" altLang="en-US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标本件</a:t>
            </a:r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数 </a:t>
            </a:r>
            <a:r>
              <a:rPr lang="en-US" altLang="zh-CN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= 60</a:t>
            </a:r>
            <a:endParaRPr lang="zh-CN" altLang="en-US" sz="24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013" y="1321414"/>
            <a:ext cx="1126831" cy="161482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14" grpId="0"/>
      <p:bldP spid="15" grpId="0"/>
      <p:bldP spid="17" grpId="0"/>
      <p:bldP spid="18" grpId="0"/>
      <p:bldP spid="19" grpId="0"/>
      <p:bldP spid="20" grpId="0" animBg="1"/>
      <p:bldP spid="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1" r="18182"/>
          <a:stretch/>
        </p:blipFill>
        <p:spPr bwMode="auto">
          <a:xfrm>
            <a:off x="7527096" y="2528555"/>
            <a:ext cx="1482510" cy="1299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4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11" b="62953"/>
          <a:stretch/>
        </p:blipFill>
        <p:spPr bwMode="auto">
          <a:xfrm>
            <a:off x="5155026" y="341536"/>
            <a:ext cx="2699365" cy="168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15127" y="401256"/>
            <a:ext cx="466623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楷体" pitchFamily="49" charset="-122"/>
                <a:ea typeface="楷体" pitchFamily="49" charset="-122"/>
              </a:rPr>
              <a:t>5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一只大熊猫满月时的体重大约是刚出生时的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7.8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倍，比刚出生时增加了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578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克，这只大熊猫刚出生时体重是多少克？满月时呢？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73212" y="3330232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7.8</a:t>
            </a:r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 </a:t>
            </a:r>
            <a:r>
              <a:rPr lang="en-US" altLang="zh-CN" sz="2400" dirty="0">
                <a:latin typeface="楷体" pitchFamily="49" charset="-122"/>
                <a:ea typeface="楷体" pitchFamily="49" charset="-122"/>
              </a:rPr>
              <a:t>-</a:t>
            </a:r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i="1" dirty="0" smtClean="0">
                <a:latin typeface="+mn-lt"/>
                <a:ea typeface="楷体" pitchFamily="49" charset="-122"/>
              </a:rPr>
              <a:t>  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= 578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48247" y="3669496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6.8</a:t>
            </a:r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i="1" dirty="0" smtClean="0">
                <a:latin typeface="+mn-lt"/>
                <a:ea typeface="楷体" pitchFamily="49" charset="-122"/>
              </a:rPr>
              <a:t>  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= 578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73734" y="4009727"/>
            <a:ext cx="12413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 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= 85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85737" y="4009731"/>
            <a:ext cx="3691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7.8</a:t>
            </a:r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=7.8×85=663</a:t>
            </a:r>
            <a:r>
              <a:rPr lang="en-US" altLang="zh-CN" sz="2400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             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3078" y="4420394"/>
            <a:ext cx="74963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答：这只大熊猫刚出生时体重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400" i="1" dirty="0" smtClean="0">
                <a:ea typeface="楷体" pitchFamily="49" charset="-122"/>
              </a:rPr>
              <a:t>85</a:t>
            </a:r>
            <a:r>
              <a:rPr lang="zh-CN" altLang="en-US" sz="2400" dirty="0" smtClean="0">
                <a:ea typeface="楷体" pitchFamily="49" charset="-122"/>
              </a:rPr>
              <a:t>克</a:t>
            </a:r>
            <a:r>
              <a:rPr lang="zh-CN" altLang="en-US" sz="2400" dirty="0">
                <a:ea typeface="楷体" pitchFamily="49" charset="-122"/>
              </a:rPr>
              <a:t>，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满月时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663</a:t>
            </a:r>
            <a:r>
              <a:rPr lang="zh-CN" altLang="en-US" sz="2400" dirty="0" smtClean="0">
                <a:ea typeface="楷体" pitchFamily="49" charset="-122"/>
              </a:rPr>
              <a:t>克。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圆角矩形标注 20"/>
          <p:cNvSpPr>
            <a:spLocks noChangeArrowheads="1"/>
          </p:cNvSpPr>
          <p:nvPr/>
        </p:nvSpPr>
        <p:spPr bwMode="auto">
          <a:xfrm>
            <a:off x="3572084" y="2170240"/>
            <a:ext cx="4847297" cy="476175"/>
          </a:xfrm>
          <a:prstGeom prst="wedgeRoundRectCallout">
            <a:avLst>
              <a:gd name="adj1" fmla="val 35834"/>
              <a:gd name="adj2" fmla="val 83343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大熊猫满月体重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-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出生体重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 = 578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" name="圆角矩形标注 18"/>
          <p:cNvSpPr>
            <a:spLocks noChangeArrowheads="1"/>
          </p:cNvSpPr>
          <p:nvPr/>
        </p:nvSpPr>
        <p:spPr bwMode="auto">
          <a:xfrm>
            <a:off x="998059" y="1970916"/>
            <a:ext cx="2185087" cy="720080"/>
          </a:xfrm>
          <a:prstGeom prst="wedgeRoundRectCallout">
            <a:avLst>
              <a:gd name="adj1" fmla="val -68612"/>
              <a:gd name="adj2" fmla="val -45192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题中的数量间有什么关系？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98029" y="2970977"/>
            <a:ext cx="76951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解：设这只大熊猫刚出生时体重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zh-CN" altLang="en-US" sz="2400" dirty="0">
                <a:latin typeface="+mn-lt"/>
                <a:ea typeface="楷体" pitchFamily="49" charset="-122"/>
              </a:rPr>
              <a:t>克</a:t>
            </a:r>
            <a:r>
              <a:rPr lang="zh-CN" altLang="en-US" sz="2400" dirty="0" smtClean="0">
                <a:latin typeface="+mn-lt"/>
                <a:ea typeface="楷体" pitchFamily="49" charset="-122"/>
              </a:rPr>
              <a:t>，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满月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时是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7.8</a:t>
            </a:r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zh-CN" altLang="en-US" sz="2400" dirty="0">
                <a:ea typeface="楷体" pitchFamily="49" charset="-122"/>
              </a:rPr>
              <a:t>克</a:t>
            </a:r>
            <a:r>
              <a:rPr lang="zh-CN" altLang="en-US" sz="2400" dirty="0" smtClean="0">
                <a:ea typeface="楷体" pitchFamily="49" charset="-122"/>
              </a:rPr>
              <a:t>。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824" y="1845679"/>
            <a:ext cx="785236" cy="112529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6" grpId="0"/>
      <p:bldP spid="17" grpId="0"/>
      <p:bldP spid="18" grpId="0"/>
      <p:bldP spid="21" grpId="0" animBg="1"/>
      <p:bldP spid="19" grpId="0" animBg="1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2090" y="367514"/>
            <a:ext cx="81623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6.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南京长江大桥南、北两个桥头堡大约相距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1573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米。红红、军军分别从南、北桥头堡同时出发，相向而行，经过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13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分钟相遇。军军的速度是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63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米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分，红红的速度是多少？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2" name="圆角矩形标注 11"/>
          <p:cNvSpPr>
            <a:spLocks noChangeArrowheads="1"/>
          </p:cNvSpPr>
          <p:nvPr/>
        </p:nvSpPr>
        <p:spPr bwMode="auto">
          <a:xfrm>
            <a:off x="951069" y="1732306"/>
            <a:ext cx="2220780" cy="785540"/>
          </a:xfrm>
          <a:prstGeom prst="wedgeRoundRectCallout">
            <a:avLst>
              <a:gd name="adj1" fmla="val -66802"/>
              <a:gd name="adj2" fmla="val -7137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题中的数量间有什么关系</a:t>
            </a:r>
            <a:r>
              <a:rPr lang="zh-CN" altLang="en-US" sz="2000" b="0" dirty="0">
                <a:latin typeface="楷体" pitchFamily="49" charset="-122"/>
                <a:ea typeface="楷体" pitchFamily="49" charset="-122"/>
              </a:rPr>
              <a:t>？</a:t>
            </a:r>
          </a:p>
        </p:txBody>
      </p:sp>
      <p:pic>
        <p:nvPicPr>
          <p:cNvPr id="13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1" r="18182"/>
          <a:stretch/>
        </p:blipFill>
        <p:spPr bwMode="auto">
          <a:xfrm>
            <a:off x="7924491" y="1732306"/>
            <a:ext cx="1122017" cy="98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圆角矩形标注 13"/>
          <p:cNvSpPr>
            <a:spLocks noChangeArrowheads="1"/>
          </p:cNvSpPr>
          <p:nvPr/>
        </p:nvSpPr>
        <p:spPr bwMode="auto">
          <a:xfrm>
            <a:off x="3360994" y="2398799"/>
            <a:ext cx="5054344" cy="437546"/>
          </a:xfrm>
          <a:prstGeom prst="wedgeRoundRectCallout">
            <a:avLst>
              <a:gd name="adj1" fmla="val 42438"/>
              <a:gd name="adj2" fmla="val -77938"/>
              <a:gd name="adj3" fmla="val 16667"/>
            </a:avLst>
          </a:prstGeom>
          <a:solidFill>
            <a:srgbClr val="FCE3E3"/>
          </a:solidFill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红红所行路程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+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军军所行路程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=1573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" name="圆角矩形标注 14"/>
          <p:cNvSpPr>
            <a:spLocks noChangeArrowheads="1"/>
          </p:cNvSpPr>
          <p:nvPr/>
        </p:nvSpPr>
        <p:spPr bwMode="auto">
          <a:xfrm>
            <a:off x="3504957" y="1567843"/>
            <a:ext cx="4792314" cy="432048"/>
          </a:xfrm>
          <a:prstGeom prst="wedgeRoundRectCallout">
            <a:avLst>
              <a:gd name="adj1" fmla="val 41281"/>
              <a:gd name="adj2" fmla="val 82632"/>
              <a:gd name="adj3" fmla="val 16667"/>
            </a:avLst>
          </a:prstGeom>
          <a:solidFill>
            <a:srgbClr val="FCE3E3"/>
          </a:solidFill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红红军军速度和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×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相遇时间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=</a:t>
            </a:r>
            <a:r>
              <a:rPr lang="en-US" altLang="zh-CN" sz="2400" dirty="0">
                <a:latin typeface="楷体" pitchFamily="49" charset="-122"/>
                <a:ea typeface="楷体" pitchFamily="49" charset="-122"/>
              </a:rPr>
              <a:t>1573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1169" y="2925165"/>
            <a:ext cx="4117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解：设红红的速度是</a:t>
            </a:r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米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分。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945869" y="3341334"/>
            <a:ext cx="4479320" cy="657225"/>
            <a:chOff x="881590" y="2391730"/>
            <a:chExt cx="4479320" cy="657225"/>
          </a:xfrm>
        </p:grpSpPr>
        <p:pic>
          <p:nvPicPr>
            <p:cNvPr id="3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81590" y="2436735"/>
              <a:ext cx="809625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36985" y="2391730"/>
              <a:ext cx="923925" cy="657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1" name="组合 20"/>
          <p:cNvGrpSpPr/>
          <p:nvPr/>
        </p:nvGrpSpPr>
        <p:grpSpPr>
          <a:xfrm>
            <a:off x="4201917" y="3053302"/>
            <a:ext cx="4359892" cy="1671242"/>
            <a:chOff x="4245047" y="3148188"/>
            <a:chExt cx="4359892" cy="1671242"/>
          </a:xfrm>
        </p:grpSpPr>
        <p:sp>
          <p:nvSpPr>
            <p:cNvPr id="35" name="矩形 34"/>
            <p:cNvSpPr/>
            <p:nvPr/>
          </p:nvSpPr>
          <p:spPr>
            <a:xfrm>
              <a:off x="4245047" y="3148188"/>
              <a:ext cx="990110" cy="81009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5378714" y="3418296"/>
              <a:ext cx="3226225" cy="1401134"/>
              <a:chOff x="5378714" y="3418296"/>
              <a:chExt cx="3226225" cy="1401134"/>
            </a:xfrm>
          </p:grpSpPr>
          <p:grpSp>
            <p:nvGrpSpPr>
              <p:cNvPr id="36" name="组合 35"/>
              <p:cNvGrpSpPr/>
              <p:nvPr/>
            </p:nvGrpSpPr>
            <p:grpSpPr>
              <a:xfrm>
                <a:off x="5378714" y="3418296"/>
                <a:ext cx="2954655" cy="1110718"/>
                <a:chOff x="5355653" y="3846661"/>
                <a:chExt cx="2954655" cy="1110718"/>
              </a:xfrm>
            </p:grpSpPr>
            <p:sp>
              <p:nvSpPr>
                <p:cNvPr id="37" name="TextBox 36"/>
                <p:cNvSpPr txBox="1"/>
                <p:nvPr/>
              </p:nvSpPr>
              <p:spPr>
                <a:xfrm>
                  <a:off x="5355653" y="3846661"/>
                  <a:ext cx="2954655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400" dirty="0">
                      <a:latin typeface="楷体" pitchFamily="49" charset="-122"/>
                      <a:ea typeface="楷体" pitchFamily="49" charset="-122"/>
                      <a:cs typeface="Arial" pitchFamily="34" charset="0"/>
                      <a:sym typeface="宋体" charset="-122"/>
                    </a:rPr>
                    <a:t>13 </a:t>
                  </a:r>
                  <a:r>
                    <a:rPr lang="en-US" altLang="zh-CN" sz="2400" i="1" dirty="0" smtClean="0">
                      <a:latin typeface="Times New Roman" pitchFamily="18" charset="0"/>
                      <a:ea typeface="楷体" pitchFamily="49" charset="-122"/>
                      <a:cs typeface="Times New Roman" pitchFamily="18" charset="0"/>
                      <a:sym typeface="宋体" charset="-122"/>
                    </a:rPr>
                    <a:t>x</a:t>
                  </a:r>
                  <a:r>
                    <a:rPr lang="en-US" altLang="zh-CN" sz="2400" dirty="0" smtClean="0">
                      <a:latin typeface="楷体" pitchFamily="49" charset="-122"/>
                      <a:ea typeface="楷体" pitchFamily="49" charset="-122"/>
                      <a:cs typeface="Arial" pitchFamily="34" charset="0"/>
                      <a:sym typeface="宋体" charset="-122"/>
                    </a:rPr>
                    <a:t>+63 </a:t>
                  </a:r>
                  <a:r>
                    <a:rPr lang="en-US" altLang="zh-CN" sz="2400" dirty="0">
                      <a:latin typeface="楷体" pitchFamily="49" charset="-122"/>
                      <a:ea typeface="楷体" pitchFamily="49" charset="-122"/>
                      <a:cs typeface="Arial" pitchFamily="34" charset="0"/>
                      <a:sym typeface="宋体" charset="-122"/>
                    </a:rPr>
                    <a:t>×13 </a:t>
                  </a:r>
                  <a:r>
                    <a:rPr lang="en-US" altLang="zh-CN" sz="2400" dirty="0" smtClean="0">
                      <a:latin typeface="楷体" pitchFamily="49" charset="-122"/>
                      <a:ea typeface="楷体" pitchFamily="49" charset="-122"/>
                      <a:cs typeface="Arial" pitchFamily="34" charset="0"/>
                      <a:sym typeface="宋体" charset="-122"/>
                    </a:rPr>
                    <a:t>=1573</a:t>
                  </a:r>
                  <a:endParaRPr lang="zh-CN" altLang="en-US" sz="2400" dirty="0" smtClean="0">
                    <a:latin typeface="楷体" pitchFamily="49" charset="-122"/>
                    <a:ea typeface="楷体" pitchFamily="49" charset="-122"/>
                    <a:sym typeface="宋体" charset="-122"/>
                  </a:endParaRPr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6215940" y="4190430"/>
                  <a:ext cx="2047355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400" dirty="0" smtClean="0">
                      <a:latin typeface="楷体" pitchFamily="49" charset="-122"/>
                      <a:ea typeface="楷体" pitchFamily="49" charset="-122"/>
                      <a:cs typeface="Arial" pitchFamily="34" charset="0"/>
                      <a:sym typeface="宋体" charset="-122"/>
                    </a:rPr>
                    <a:t>13</a:t>
                  </a:r>
                  <a:r>
                    <a:rPr lang="en-US" altLang="zh-CN" sz="2400" i="1" dirty="0" smtClean="0">
                      <a:latin typeface="Times New Roman" pitchFamily="18" charset="0"/>
                      <a:ea typeface="楷体" pitchFamily="49" charset="-122"/>
                      <a:cs typeface="Times New Roman" pitchFamily="18" charset="0"/>
                      <a:sym typeface="宋体" charset="-122"/>
                    </a:rPr>
                    <a:t>x</a:t>
                  </a:r>
                  <a:r>
                    <a:rPr lang="en-US" altLang="zh-CN" sz="2400" i="1" dirty="0" smtClean="0">
                      <a:latin typeface="+mn-lt"/>
                      <a:ea typeface="楷体" pitchFamily="49" charset="-122"/>
                      <a:cs typeface="Arial" pitchFamily="34" charset="0"/>
                      <a:sym typeface="宋体" charset="-122"/>
                    </a:rPr>
                    <a:t>+</a:t>
                  </a:r>
                  <a:r>
                    <a:rPr lang="en-US" altLang="zh-CN" sz="2400" dirty="0" smtClean="0">
                      <a:latin typeface="楷体" pitchFamily="49" charset="-122"/>
                      <a:ea typeface="楷体" pitchFamily="49" charset="-122"/>
                      <a:cs typeface="Arial" pitchFamily="34" charset="0"/>
                      <a:sym typeface="宋体" charset="-122"/>
                    </a:rPr>
                    <a:t>819=1573</a:t>
                  </a:r>
                  <a:endParaRPr lang="zh-CN" altLang="en-US" sz="2400" dirty="0">
                    <a:latin typeface="楷体" pitchFamily="49" charset="-122"/>
                    <a:ea typeface="楷体" pitchFamily="49" charset="-122"/>
                    <a:sym typeface="宋体" charset="-122"/>
                  </a:endParaRPr>
                </a:p>
              </p:txBody>
            </p:sp>
            <p:sp>
              <p:nvSpPr>
                <p:cNvPr id="39" name="TextBox 38"/>
                <p:cNvSpPr txBox="1"/>
                <p:nvPr/>
              </p:nvSpPr>
              <p:spPr>
                <a:xfrm>
                  <a:off x="6887255" y="4495714"/>
                  <a:ext cx="1386955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400" dirty="0" smtClean="0">
                      <a:latin typeface="楷体" pitchFamily="49" charset="-122"/>
                      <a:ea typeface="楷体" pitchFamily="49" charset="-122"/>
                      <a:cs typeface="Arial" pitchFamily="34" charset="0"/>
                      <a:sym typeface="宋体" charset="-122"/>
                    </a:rPr>
                    <a:t>13</a:t>
                  </a:r>
                  <a:r>
                    <a:rPr lang="en-US" altLang="zh-CN" sz="2400" i="1" dirty="0" smtClean="0">
                      <a:latin typeface="Times New Roman" pitchFamily="18" charset="0"/>
                      <a:ea typeface="楷体" pitchFamily="49" charset="-122"/>
                      <a:cs typeface="Times New Roman" pitchFamily="18" charset="0"/>
                      <a:sym typeface="宋体" charset="-122"/>
                    </a:rPr>
                    <a:t>x</a:t>
                  </a:r>
                  <a:r>
                    <a:rPr lang="en-US" altLang="zh-CN" sz="2400" dirty="0" smtClean="0">
                      <a:latin typeface="楷体" pitchFamily="49" charset="-122"/>
                      <a:ea typeface="楷体" pitchFamily="49" charset="-122"/>
                      <a:cs typeface="Arial" pitchFamily="34" charset="0"/>
                      <a:sym typeface="宋体" charset="-122"/>
                    </a:rPr>
                    <a:t>=754</a:t>
                  </a:r>
                  <a:endParaRPr lang="zh-CN" altLang="en-US" sz="2400" dirty="0">
                    <a:latin typeface="楷体" pitchFamily="49" charset="-122"/>
                    <a:ea typeface="楷体" pitchFamily="49" charset="-122"/>
                    <a:sym typeface="宋体" charset="-122"/>
                  </a:endParaRPr>
                </a:p>
              </p:txBody>
            </p:sp>
          </p:grpSp>
          <p:sp>
            <p:nvSpPr>
              <p:cNvPr id="42" name="TextBox 41"/>
              <p:cNvSpPr txBox="1"/>
              <p:nvPr/>
            </p:nvSpPr>
            <p:spPr>
              <a:xfrm>
                <a:off x="7217984" y="4357765"/>
                <a:ext cx="138695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i="1" dirty="0" smtClean="0">
                    <a:latin typeface="Times New Roman" pitchFamily="18" charset="0"/>
                    <a:ea typeface="楷体" pitchFamily="49" charset="-122"/>
                    <a:cs typeface="Times New Roman" pitchFamily="18" charset="0"/>
                    <a:sym typeface="宋体" charset="-122"/>
                  </a:rPr>
                  <a:t>x</a:t>
                </a:r>
                <a:r>
                  <a:rPr lang="en-US" altLang="zh-CN" sz="2400" dirty="0" smtClean="0">
                    <a:latin typeface="楷体" pitchFamily="49" charset="-122"/>
                    <a:ea typeface="楷体" pitchFamily="49" charset="-122"/>
                    <a:cs typeface="Arial" pitchFamily="34" charset="0"/>
                    <a:sym typeface="宋体" charset="-122"/>
                  </a:rPr>
                  <a:t>=58</a:t>
                </a:r>
                <a:endParaRPr lang="zh-CN" altLang="en-US" sz="2400" dirty="0">
                  <a:latin typeface="楷体" pitchFamily="49" charset="-122"/>
                  <a:ea typeface="楷体" pitchFamily="49" charset="-122"/>
                  <a:sym typeface="宋体" charset="-122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855859" y="3304966"/>
            <a:ext cx="4198152" cy="1392419"/>
            <a:chOff x="898989" y="3399852"/>
            <a:chExt cx="4198152" cy="1392419"/>
          </a:xfrm>
        </p:grpSpPr>
        <p:sp>
          <p:nvSpPr>
            <p:cNvPr id="34" name="矩形 33"/>
            <p:cNvSpPr/>
            <p:nvPr/>
          </p:nvSpPr>
          <p:spPr>
            <a:xfrm>
              <a:off x="898989" y="3399852"/>
              <a:ext cx="990110" cy="81009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1519942" y="3400987"/>
              <a:ext cx="3577199" cy="1391284"/>
              <a:chOff x="1519942" y="3400987"/>
              <a:chExt cx="3577199" cy="1391284"/>
            </a:xfrm>
          </p:grpSpPr>
          <p:grpSp>
            <p:nvGrpSpPr>
              <p:cNvPr id="24" name="组合 23"/>
              <p:cNvGrpSpPr/>
              <p:nvPr/>
            </p:nvGrpSpPr>
            <p:grpSpPr>
              <a:xfrm>
                <a:off x="1519942" y="3400987"/>
                <a:ext cx="3158043" cy="1391284"/>
                <a:chOff x="1412533" y="2218743"/>
                <a:chExt cx="3158043" cy="1030766"/>
              </a:xfrm>
            </p:grpSpPr>
            <p:sp>
              <p:nvSpPr>
                <p:cNvPr id="29" name="TextBox 28"/>
                <p:cNvSpPr txBox="1"/>
                <p:nvPr/>
              </p:nvSpPr>
              <p:spPr>
                <a:xfrm>
                  <a:off x="1412533" y="2218743"/>
                  <a:ext cx="3158043" cy="34203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2400" dirty="0" smtClean="0">
                      <a:latin typeface="楷体" pitchFamily="49" charset="-122"/>
                      <a:ea typeface="楷体" pitchFamily="49" charset="-122"/>
                      <a:cs typeface="Arial" pitchFamily="34" charset="0"/>
                      <a:sym typeface="宋体" charset="-122"/>
                    </a:rPr>
                    <a:t>（</a:t>
                  </a:r>
                  <a:r>
                    <a:rPr lang="en-US" altLang="zh-CN" sz="2400" dirty="0" smtClean="0">
                      <a:latin typeface="楷体" pitchFamily="49" charset="-122"/>
                      <a:ea typeface="楷体" pitchFamily="49" charset="-122"/>
                      <a:cs typeface="Arial" pitchFamily="34" charset="0"/>
                      <a:sym typeface="宋体" charset="-122"/>
                    </a:rPr>
                    <a:t>63+</a:t>
                  </a:r>
                  <a:r>
                    <a:rPr lang="en-US" altLang="zh-CN" sz="2400" i="1" dirty="0" smtClean="0">
                      <a:latin typeface="Times New Roman" pitchFamily="18" charset="0"/>
                      <a:ea typeface="楷体" pitchFamily="49" charset="-122"/>
                      <a:cs typeface="Times New Roman" pitchFamily="18" charset="0"/>
                      <a:sym typeface="宋体" charset="-122"/>
                    </a:rPr>
                    <a:t>x</a:t>
                  </a:r>
                  <a:r>
                    <a:rPr lang="zh-CN" altLang="en-US" sz="2400" dirty="0" smtClean="0">
                      <a:latin typeface="楷体" pitchFamily="49" charset="-122"/>
                      <a:ea typeface="楷体" pitchFamily="49" charset="-122"/>
                      <a:cs typeface="Arial" pitchFamily="34" charset="0"/>
                      <a:sym typeface="宋体" charset="-122"/>
                    </a:rPr>
                    <a:t>）</a:t>
                  </a:r>
                  <a:r>
                    <a:rPr lang="en-US" altLang="zh-CN" sz="2400" dirty="0" smtClean="0">
                      <a:latin typeface="楷体" pitchFamily="49" charset="-122"/>
                      <a:ea typeface="楷体" pitchFamily="49" charset="-122"/>
                      <a:cs typeface="Arial" pitchFamily="34" charset="0"/>
                      <a:sym typeface="宋体" charset="-122"/>
                    </a:rPr>
                    <a:t>×13 </a:t>
                  </a:r>
                  <a:r>
                    <a:rPr lang="en-US" altLang="zh-CN" sz="2400" dirty="0">
                      <a:latin typeface="楷体" pitchFamily="49" charset="-122"/>
                      <a:ea typeface="楷体" pitchFamily="49" charset="-122"/>
                      <a:cs typeface="Arial" pitchFamily="34" charset="0"/>
                      <a:sym typeface="宋体" charset="-122"/>
                    </a:rPr>
                    <a:t>=</a:t>
                  </a:r>
                  <a:r>
                    <a:rPr lang="en-US" altLang="zh-CN" sz="2400" dirty="0" smtClean="0">
                      <a:latin typeface="楷体" pitchFamily="49" charset="-122"/>
                      <a:ea typeface="楷体" pitchFamily="49" charset="-122"/>
                      <a:cs typeface="Arial" pitchFamily="34" charset="0"/>
                      <a:sym typeface="宋体" charset="-122"/>
                    </a:rPr>
                    <a:t>1573</a:t>
                  </a:r>
                  <a:endParaRPr lang="zh-CN" altLang="en-US" sz="2400" dirty="0" smtClean="0">
                    <a:latin typeface="楷体" pitchFamily="49" charset="-122"/>
                    <a:ea typeface="楷体" pitchFamily="49" charset="-122"/>
                    <a:sym typeface="宋体" charset="-122"/>
                  </a:endParaRPr>
                </a:p>
              </p:txBody>
            </p:sp>
            <p:grpSp>
              <p:nvGrpSpPr>
                <p:cNvPr id="26" name="组合 25"/>
                <p:cNvGrpSpPr/>
                <p:nvPr/>
              </p:nvGrpSpPr>
              <p:grpSpPr>
                <a:xfrm>
                  <a:off x="2729407" y="2692953"/>
                  <a:ext cx="1483098" cy="556556"/>
                  <a:chOff x="2942287" y="2017878"/>
                  <a:chExt cx="1483098" cy="556556"/>
                </a:xfrm>
              </p:grpSpPr>
              <p:sp>
                <p:nvSpPr>
                  <p:cNvPr id="27" name="TextBox 26"/>
                  <p:cNvSpPr txBox="1"/>
                  <p:nvPr/>
                </p:nvSpPr>
                <p:spPr>
                  <a:xfrm>
                    <a:off x="2942287" y="2017878"/>
                    <a:ext cx="1483098" cy="34203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zh-CN" sz="2400" dirty="0" smtClean="0">
                        <a:latin typeface="楷体" pitchFamily="49" charset="-122"/>
                        <a:ea typeface="楷体" pitchFamily="49" charset="-122"/>
                        <a:cs typeface="Arial" pitchFamily="34" charset="0"/>
                        <a:sym typeface="宋体" charset="-122"/>
                      </a:rPr>
                      <a:t>63+</a:t>
                    </a:r>
                    <a:r>
                      <a:rPr lang="en-US" altLang="zh-CN" sz="2400" i="1" dirty="0" smtClean="0">
                        <a:latin typeface="Times New Roman" pitchFamily="18" charset="0"/>
                        <a:ea typeface="楷体" pitchFamily="49" charset="-122"/>
                        <a:cs typeface="Times New Roman" pitchFamily="18" charset="0"/>
                        <a:sym typeface="宋体" charset="-122"/>
                      </a:rPr>
                      <a:t>x</a:t>
                    </a:r>
                    <a:r>
                      <a:rPr lang="en-US" altLang="zh-CN" sz="2400" i="1" dirty="0" smtClean="0">
                        <a:latin typeface="+mn-lt"/>
                        <a:ea typeface="楷体" pitchFamily="49" charset="-122"/>
                        <a:cs typeface="Arial" pitchFamily="34" charset="0"/>
                        <a:sym typeface="宋体" charset="-122"/>
                      </a:rPr>
                      <a:t> </a:t>
                    </a:r>
                    <a:r>
                      <a:rPr lang="en-US" altLang="zh-CN" sz="2400" dirty="0" smtClean="0">
                        <a:latin typeface="楷体" pitchFamily="49" charset="-122"/>
                        <a:ea typeface="楷体" pitchFamily="49" charset="-122"/>
                        <a:cs typeface="Arial" pitchFamily="34" charset="0"/>
                        <a:sym typeface="宋体" charset="-122"/>
                      </a:rPr>
                      <a:t>=121</a:t>
                    </a:r>
                    <a:endParaRPr lang="zh-CN" altLang="en-US" sz="2400" dirty="0">
                      <a:latin typeface="楷体" pitchFamily="49" charset="-122"/>
                      <a:ea typeface="楷体" pitchFamily="49" charset="-122"/>
                      <a:sym typeface="宋体" charset="-122"/>
                    </a:endParaRPr>
                  </a:p>
                </p:txBody>
              </p:sp>
              <p:sp>
                <p:nvSpPr>
                  <p:cNvPr id="28" name="TextBox 27"/>
                  <p:cNvSpPr txBox="1"/>
                  <p:nvPr/>
                </p:nvSpPr>
                <p:spPr>
                  <a:xfrm>
                    <a:off x="3466465" y="2232398"/>
                    <a:ext cx="805029" cy="34203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zh-CN" sz="2400" i="1" dirty="0" smtClean="0">
                        <a:latin typeface="Times New Roman" pitchFamily="18" charset="0"/>
                        <a:ea typeface="楷体" pitchFamily="49" charset="-122"/>
                        <a:cs typeface="Times New Roman" pitchFamily="18" charset="0"/>
                        <a:sym typeface="宋体" charset="-122"/>
                      </a:rPr>
                      <a:t>x</a:t>
                    </a:r>
                    <a:r>
                      <a:rPr lang="en-US" altLang="zh-CN" sz="2400" dirty="0" smtClean="0">
                        <a:latin typeface="楷体" pitchFamily="49" charset="-122"/>
                        <a:ea typeface="楷体" pitchFamily="49" charset="-122"/>
                        <a:cs typeface="Arial" pitchFamily="34" charset="0"/>
                        <a:sym typeface="宋体" charset="-122"/>
                      </a:rPr>
                      <a:t>=58</a:t>
                    </a:r>
                    <a:endParaRPr lang="zh-CN" altLang="en-US" sz="2400" dirty="0">
                      <a:latin typeface="楷体" pitchFamily="49" charset="-122"/>
                      <a:ea typeface="楷体" pitchFamily="49" charset="-122"/>
                      <a:sym typeface="宋体" charset="-122"/>
                    </a:endParaRPr>
                  </a:p>
                </p:txBody>
              </p:sp>
            </p:grpSp>
          </p:grpSp>
          <p:sp>
            <p:nvSpPr>
              <p:cNvPr id="43" name="TextBox 42"/>
              <p:cNvSpPr txBox="1"/>
              <p:nvPr/>
            </p:nvSpPr>
            <p:spPr>
              <a:xfrm>
                <a:off x="2825321" y="3715758"/>
                <a:ext cx="227182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 smtClean="0">
                    <a:latin typeface="楷体" pitchFamily="49" charset="-122"/>
                    <a:ea typeface="楷体" pitchFamily="49" charset="-122"/>
                    <a:cs typeface="Arial" pitchFamily="34" charset="0"/>
                    <a:sym typeface="宋体" charset="-122"/>
                  </a:rPr>
                  <a:t>63+</a:t>
                </a:r>
                <a:r>
                  <a:rPr lang="en-US" altLang="zh-CN" sz="2400" i="1" dirty="0" smtClean="0">
                    <a:latin typeface="Times New Roman" pitchFamily="18" charset="0"/>
                    <a:ea typeface="楷体" pitchFamily="49" charset="-122"/>
                    <a:cs typeface="Times New Roman" pitchFamily="18" charset="0"/>
                    <a:sym typeface="宋体" charset="-122"/>
                  </a:rPr>
                  <a:t>x</a:t>
                </a:r>
                <a:r>
                  <a:rPr lang="en-US" altLang="zh-CN" sz="2400" i="1" dirty="0" smtClean="0">
                    <a:latin typeface="+mn-lt"/>
                    <a:ea typeface="楷体" pitchFamily="49" charset="-122"/>
                    <a:cs typeface="Arial" pitchFamily="34" charset="0"/>
                    <a:sym typeface="宋体" charset="-122"/>
                  </a:rPr>
                  <a:t> </a:t>
                </a:r>
                <a:r>
                  <a:rPr lang="en-US" altLang="zh-CN" sz="2400" dirty="0" smtClean="0">
                    <a:latin typeface="楷体" pitchFamily="49" charset="-122"/>
                    <a:ea typeface="楷体" pitchFamily="49" charset="-122"/>
                    <a:cs typeface="Arial" pitchFamily="34" charset="0"/>
                    <a:sym typeface="宋体" charset="-122"/>
                  </a:rPr>
                  <a:t>=1573÷13</a:t>
                </a:r>
                <a:endParaRPr lang="zh-CN" altLang="en-US" sz="2400" dirty="0">
                  <a:latin typeface="楷体" pitchFamily="49" charset="-122"/>
                  <a:ea typeface="楷体" pitchFamily="49" charset="-122"/>
                  <a:sym typeface="宋体" charset="-122"/>
                </a:endParaRPr>
              </a:p>
            </p:txBody>
          </p:sp>
        </p:grpSp>
      </p:grpSp>
      <p:sp>
        <p:nvSpPr>
          <p:cNvPr id="44" name="TextBox 43"/>
          <p:cNvSpPr txBox="1"/>
          <p:nvPr/>
        </p:nvSpPr>
        <p:spPr>
          <a:xfrm>
            <a:off x="1207201" y="4543810"/>
            <a:ext cx="4218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答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：红红的速度是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58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米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分。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071" y="1671358"/>
            <a:ext cx="832206" cy="119261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P spid="14" grpId="0" animBg="1"/>
      <p:bldP spid="15" grpId="0" animBg="1"/>
      <p:bldP spid="3" grpId="0"/>
      <p:bldP spid="4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350045" y="426857"/>
            <a:ext cx="82591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楷体" pitchFamily="49" charset="-122"/>
                <a:ea typeface="楷体" pitchFamily="49" charset="-122"/>
              </a:rPr>
              <a:t>7.</a:t>
            </a: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一张课桌</a:t>
            </a:r>
            <a:r>
              <a:rPr lang="en-US" altLang="zh-CN" sz="2800" dirty="0" smtClean="0">
                <a:latin typeface="楷体" pitchFamily="49" charset="-122"/>
                <a:ea typeface="楷体" pitchFamily="49" charset="-122"/>
              </a:rPr>
              <a:t>126</a:t>
            </a: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元，一把椅子</a:t>
            </a:r>
            <a:r>
              <a:rPr lang="en-US" altLang="zh-CN" sz="2800" dirty="0" smtClean="0">
                <a:latin typeface="楷体" pitchFamily="49" charset="-122"/>
                <a:ea typeface="楷体" pitchFamily="49" charset="-122"/>
              </a:rPr>
              <a:t>78</a:t>
            </a: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元，</a:t>
            </a:r>
            <a:r>
              <a:rPr lang="en-US" altLang="zh-CN" sz="2800" dirty="0" smtClean="0">
                <a:latin typeface="楷体" pitchFamily="49" charset="-122"/>
                <a:ea typeface="楷体" pitchFamily="49" charset="-122"/>
              </a:rPr>
              <a:t>5100</a:t>
            </a: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元可以买多少套这样的课桌椅？</a:t>
            </a:r>
            <a:endParaRPr lang="zh-CN" altLang="en-US" sz="28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4" name="圆角矩形标注 13"/>
          <p:cNvSpPr>
            <a:spLocks noChangeArrowheads="1"/>
          </p:cNvSpPr>
          <p:nvPr/>
        </p:nvSpPr>
        <p:spPr bwMode="auto">
          <a:xfrm>
            <a:off x="1127602" y="1537447"/>
            <a:ext cx="2115930" cy="720080"/>
          </a:xfrm>
          <a:prstGeom prst="wedgeRoundRectCallout">
            <a:avLst>
              <a:gd name="adj1" fmla="val -63544"/>
              <a:gd name="adj2" fmla="val 41063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题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中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的数量间有什么关系？</a:t>
            </a:r>
          </a:p>
        </p:txBody>
      </p:sp>
      <p:pic>
        <p:nvPicPr>
          <p:cNvPr id="15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1" r="18182"/>
          <a:stretch/>
        </p:blipFill>
        <p:spPr bwMode="auto">
          <a:xfrm>
            <a:off x="7164287" y="1679906"/>
            <a:ext cx="1318181" cy="1155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圆角矩形标注 15"/>
          <p:cNvSpPr>
            <a:spLocks noChangeArrowheads="1"/>
          </p:cNvSpPr>
          <p:nvPr/>
        </p:nvSpPr>
        <p:spPr bwMode="auto">
          <a:xfrm>
            <a:off x="3648396" y="1537447"/>
            <a:ext cx="3951475" cy="413840"/>
          </a:xfrm>
          <a:prstGeom prst="wedgeRoundRectCallout">
            <a:avLst>
              <a:gd name="adj1" fmla="val 38874"/>
              <a:gd name="adj2" fmla="val 103598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课桌总价＋椅子总价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= 5100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96636" y="2591462"/>
            <a:ext cx="5567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解：设</a:t>
            </a:r>
            <a:r>
              <a:rPr lang="en-US" altLang="zh-CN" sz="2400" dirty="0">
                <a:latin typeface="楷体" pitchFamily="49" charset="-122"/>
                <a:ea typeface="楷体" pitchFamily="49" charset="-122"/>
              </a:rPr>
              <a:t>5100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元可以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买</a:t>
            </a:r>
            <a:r>
              <a:rPr lang="en-US" altLang="zh-CN" sz="2400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套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这样的课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桌椅。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68017" y="3023311"/>
            <a:ext cx="27679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126</a:t>
            </a:r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 </a:t>
            </a:r>
            <a:r>
              <a:rPr lang="en-US" altLang="zh-CN" sz="2400" dirty="0">
                <a:latin typeface="楷体" pitchFamily="49" charset="-122"/>
                <a:ea typeface="楷体" pitchFamily="49" charset="-122"/>
              </a:rPr>
              <a:t>+ 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78</a:t>
            </a:r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i="1" dirty="0" smtClean="0">
                <a:ea typeface="楷体" pitchFamily="49" charset="-122"/>
              </a:rPr>
              <a:t> 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= 5100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131840" y="3345748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204</a:t>
            </a:r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 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= 5100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600297" y="3628992"/>
            <a:ext cx="21238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 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= 5100÷204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619672" y="4319455"/>
            <a:ext cx="53641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答：</a:t>
            </a:r>
            <a:r>
              <a:rPr lang="en-US" altLang="zh-CN" sz="2400" dirty="0">
                <a:latin typeface="楷体" pitchFamily="49" charset="-122"/>
                <a:ea typeface="楷体" pitchFamily="49" charset="-122"/>
              </a:rPr>
              <a:t> 5100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元可以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买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25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套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这样的课桌椅。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610018" y="3917024"/>
            <a:ext cx="21238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= 25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817" y="1444496"/>
            <a:ext cx="1126831" cy="161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553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509253" y="418231"/>
            <a:ext cx="83241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楷体" pitchFamily="49" charset="-122"/>
                <a:ea typeface="楷体" pitchFamily="49" charset="-122"/>
              </a:rPr>
              <a:t>8.</a:t>
            </a: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地球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绕太阳一周要用</a:t>
            </a:r>
            <a:r>
              <a:rPr lang="en-US" altLang="zh-CN" sz="2800" dirty="0">
                <a:latin typeface="楷体" pitchFamily="49" charset="-122"/>
                <a:ea typeface="楷体" pitchFamily="49" charset="-122"/>
              </a:rPr>
              <a:t>365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天，比水星绕太阳一周所用时间的</a:t>
            </a:r>
            <a:r>
              <a:rPr lang="en-US" altLang="zh-CN" sz="2800" dirty="0"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倍多</a:t>
            </a:r>
            <a:r>
              <a:rPr lang="en-US" altLang="zh-CN" sz="2800" dirty="0">
                <a:latin typeface="楷体" pitchFamily="49" charset="-122"/>
                <a:ea typeface="楷体" pitchFamily="49" charset="-122"/>
              </a:rPr>
              <a:t>13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天。</a:t>
            </a: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水星绕太阳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一周要用</a:t>
            </a: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多少天？</a:t>
            </a:r>
            <a:endParaRPr lang="zh-CN" altLang="en-US" sz="28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4" name="圆角矩形标注 13"/>
          <p:cNvSpPr>
            <a:spLocks noChangeArrowheads="1"/>
          </p:cNvSpPr>
          <p:nvPr/>
        </p:nvSpPr>
        <p:spPr bwMode="auto">
          <a:xfrm>
            <a:off x="877436" y="1542789"/>
            <a:ext cx="2335401" cy="720080"/>
          </a:xfrm>
          <a:prstGeom prst="wedgeRoundRectCallout">
            <a:avLst>
              <a:gd name="adj1" fmla="val -63544"/>
              <a:gd name="adj2" fmla="val 41063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题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中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的数量间有什么关系？</a:t>
            </a:r>
          </a:p>
        </p:txBody>
      </p:sp>
      <p:pic>
        <p:nvPicPr>
          <p:cNvPr id="15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1" r="18182"/>
          <a:stretch/>
        </p:blipFill>
        <p:spPr bwMode="auto">
          <a:xfrm>
            <a:off x="7430283" y="2352613"/>
            <a:ext cx="1318181" cy="1155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圆角矩形标注 15"/>
          <p:cNvSpPr>
            <a:spLocks noChangeArrowheads="1"/>
          </p:cNvSpPr>
          <p:nvPr/>
        </p:nvSpPr>
        <p:spPr bwMode="auto">
          <a:xfrm>
            <a:off x="3419029" y="1728384"/>
            <a:ext cx="5578329" cy="413840"/>
          </a:xfrm>
          <a:prstGeom prst="wedgeRoundRectCallout">
            <a:avLst>
              <a:gd name="adj1" fmla="val 38874"/>
              <a:gd name="adj2" fmla="val 103598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zh-CN" altLang="en-US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水星绕太阳一周所用时间</a:t>
            </a:r>
            <a:r>
              <a:rPr lang="en-US" altLang="zh-CN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×4</a:t>
            </a:r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＋</a:t>
            </a:r>
            <a:r>
              <a:rPr lang="en-US" altLang="zh-CN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13= 365</a:t>
            </a:r>
            <a:endParaRPr lang="zh-CN" altLang="en-US" sz="24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86408" y="2608714"/>
            <a:ext cx="45595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解：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设水星绕太阳一周要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用</a:t>
            </a:r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zh-CN" altLang="en-US" sz="2400" dirty="0" smtClean="0">
                <a:latin typeface="+mn-lt"/>
                <a:ea typeface="楷体" pitchFamily="49" charset="-122"/>
              </a:rPr>
              <a:t>天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57789" y="3040563"/>
            <a:ext cx="24055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4</a:t>
            </a:r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 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+13=365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89564" y="3430220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楷体" pitchFamily="49" charset="-122"/>
                <a:ea typeface="楷体" pitchFamily="49" charset="-122"/>
              </a:rPr>
              <a:t>4</a:t>
            </a:r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=352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33580" y="3790260"/>
            <a:ext cx="16197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=88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09444" y="4192691"/>
            <a:ext cx="53641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答：水星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绕太阳一周要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用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88</a:t>
            </a:r>
            <a:r>
              <a:rPr lang="zh-CN" altLang="en-US" sz="2400" dirty="0" smtClean="0">
                <a:ea typeface="楷体" pitchFamily="49" charset="-122"/>
              </a:rPr>
              <a:t>天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805" y="1493050"/>
            <a:ext cx="1126831" cy="161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081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16" grpId="0" animBg="1"/>
      <p:bldP spid="17" grpId="0"/>
      <p:bldP spid="18" grpId="0"/>
      <p:bldP spid="19" grpId="0"/>
      <p:bldP spid="20" grpId="0"/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1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D7253601-E10B-4FDD-BD73-6C4252EB07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720" y="1635646"/>
            <a:ext cx="4861221" cy="1674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5400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  <a:cs typeface="+mn-cs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2633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3"/>
          <p:cNvSpPr txBox="1">
            <a:spLocks noChangeArrowheads="1"/>
          </p:cNvSpPr>
          <p:nvPr/>
        </p:nvSpPr>
        <p:spPr bwMode="auto">
          <a:xfrm>
            <a:off x="2174258" y="2027780"/>
            <a:ext cx="196639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en-US" altLang="zh-CN" sz="24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4</a:t>
            </a:r>
            <a:r>
              <a:rPr lang="en-US" altLang="zh-CN" sz="2400" i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=56</a:t>
            </a: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5125285" y="2057223"/>
            <a:ext cx="196639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en-US" altLang="zh-CN" sz="2400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3</a:t>
            </a:r>
            <a:r>
              <a:rPr lang="en-US" altLang="zh-CN" sz="2400" i="1" dirty="0" smtClean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÷</a:t>
            </a:r>
            <a:r>
              <a:rPr lang="en-US" altLang="zh-CN" sz="2400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7=39 </a:t>
            </a:r>
            <a:endParaRPr lang="en-US" altLang="zh-CN" sz="2400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55005" y="1280270"/>
            <a:ext cx="20783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楷体" pitchFamily="49" charset="-122"/>
                <a:ea typeface="楷体" pitchFamily="49" charset="-122"/>
              </a:rPr>
              <a:t>解方程。</a:t>
            </a:r>
            <a:endParaRPr lang="zh-CN" altLang="en-US" sz="32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96213" y="2434434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解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：</a:t>
            </a:r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=56÷4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344285" y="2854511"/>
            <a:ext cx="1106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=14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997103" y="2414314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解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：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=39×7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662427" y="2834391"/>
            <a:ext cx="1106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=273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806201" y="3176563"/>
            <a:ext cx="1106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=91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16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整体回顾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38041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" grpId="0"/>
      <p:bldP spid="26" grpId="0"/>
      <p:bldP spid="27" grpId="0"/>
      <p:bldP spid="28" grpId="0"/>
      <p:bldP spid="29" grpId="0"/>
      <p:bldP spid="3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5929" y="2072012"/>
            <a:ext cx="817563" cy="1252537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49" name="圆角矩形标注 48"/>
          <p:cNvSpPr/>
          <p:nvPr/>
        </p:nvSpPr>
        <p:spPr>
          <a:xfrm>
            <a:off x="1641027" y="1878212"/>
            <a:ext cx="2808312" cy="438582"/>
          </a:xfrm>
          <a:prstGeom prst="wedgeRoundRectCallout">
            <a:avLst>
              <a:gd name="adj1" fmla="val -57725"/>
              <a:gd name="adj2" fmla="val 56540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等式的性质是什么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？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0" name="圆角矩形标注 49"/>
          <p:cNvSpPr/>
          <p:nvPr/>
        </p:nvSpPr>
        <p:spPr>
          <a:xfrm>
            <a:off x="2051560" y="2430178"/>
            <a:ext cx="5960852" cy="1066853"/>
          </a:xfrm>
          <a:prstGeom prst="wedgeRoundRectCallout">
            <a:avLst>
              <a:gd name="adj1" fmla="val 52835"/>
              <a:gd name="adj2" fmla="val -36211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等式两边同时加上或减去同一个数，所得结果仍然是等式，这就是等式的性质。</a:t>
            </a:r>
            <a:endParaRPr lang="en-US" altLang="zh-CN" sz="2400" dirty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2400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如：</a:t>
            </a:r>
            <a:r>
              <a:rPr lang="en-US" altLang="zh-CN" sz="2400" i="1" dirty="0" err="1">
                <a:solidFill>
                  <a:schemeClr val="tx1"/>
                </a:solidFill>
                <a:ea typeface="楷体" pitchFamily="49" charset="-122"/>
              </a:rPr>
              <a:t>a+x</a:t>
            </a:r>
            <a:r>
              <a:rPr lang="en-US" altLang="zh-CN" sz="2400" i="1" dirty="0">
                <a:solidFill>
                  <a:schemeClr val="tx1"/>
                </a:solidFill>
                <a:ea typeface="楷体" pitchFamily="49" charset="-122"/>
              </a:rPr>
              <a:t>=b</a:t>
            </a:r>
            <a:r>
              <a:rPr lang="en-US" altLang="zh-CN" sz="2400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400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则</a:t>
            </a:r>
            <a:r>
              <a:rPr lang="en-US" altLang="zh-CN" sz="2400" i="1" dirty="0" err="1" smtClean="0">
                <a:solidFill>
                  <a:schemeClr val="tx1"/>
                </a:solidFill>
                <a:ea typeface="楷体" pitchFamily="49" charset="-122"/>
              </a:rPr>
              <a:t>a+x-a</a:t>
            </a:r>
            <a:r>
              <a:rPr lang="en-US" altLang="zh-CN" sz="2400" i="1" dirty="0" smtClean="0">
                <a:solidFill>
                  <a:schemeClr val="tx1"/>
                </a:solidFill>
                <a:ea typeface="楷体" pitchFamily="49" charset="-122"/>
              </a:rPr>
              <a:t>=b-a</a:t>
            </a:r>
            <a:r>
              <a:rPr lang="zh-CN" altLang="en-US" sz="2400" i="1" dirty="0" smtClean="0">
                <a:solidFill>
                  <a:schemeClr val="tx1"/>
                </a:solidFill>
                <a:ea typeface="楷体" pitchFamily="49" charset="-122"/>
              </a:rPr>
              <a:t>。</a:t>
            </a:r>
            <a:endParaRPr lang="zh-CN" altLang="en-US" sz="2400" dirty="0">
              <a:solidFill>
                <a:schemeClr val="tx1"/>
              </a:solidFill>
              <a:ea typeface="楷体" pitchFamily="49" charset="-122"/>
            </a:endParaRPr>
          </a:p>
        </p:txBody>
      </p:sp>
      <p:sp>
        <p:nvSpPr>
          <p:cNvPr id="51" name="圆角矩形标注 50"/>
          <p:cNvSpPr/>
          <p:nvPr/>
        </p:nvSpPr>
        <p:spPr>
          <a:xfrm>
            <a:off x="2572543" y="3589390"/>
            <a:ext cx="5897069" cy="1099057"/>
          </a:xfrm>
          <a:prstGeom prst="wedgeRoundRectCallout">
            <a:avLst>
              <a:gd name="adj1" fmla="val 54052"/>
              <a:gd name="adj2" fmla="val -54181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等式两边同时乘或除以同一个不是</a:t>
            </a:r>
            <a:r>
              <a:rPr lang="en-US" altLang="zh-CN" sz="2400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0</a:t>
            </a:r>
            <a:r>
              <a:rPr lang="zh-CN" altLang="en-US" sz="2400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的数，所得结果仍然是等式，这就是等式的性质。</a:t>
            </a:r>
            <a:endParaRPr lang="en-US" altLang="zh-CN" sz="2400" dirty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2400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如：</a:t>
            </a:r>
            <a:r>
              <a:rPr lang="en-US" altLang="zh-CN" sz="2400" i="1" dirty="0" smtClean="0">
                <a:solidFill>
                  <a:schemeClr val="tx1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i="1" dirty="0" smtClean="0">
                <a:solidFill>
                  <a:schemeClr val="tx1"/>
                </a:solidFill>
                <a:ea typeface="楷体" pitchFamily="49" charset="-122"/>
              </a:rPr>
              <a:t>÷a=b</a:t>
            </a:r>
            <a:r>
              <a:rPr lang="zh-CN" altLang="en-US" sz="2400" dirty="0" smtClean="0">
                <a:solidFill>
                  <a:schemeClr val="tx1"/>
                </a:solidFill>
                <a:ea typeface="楷体" pitchFamily="49" charset="-122"/>
              </a:rPr>
              <a:t>，则</a:t>
            </a:r>
            <a:r>
              <a:rPr lang="en-US" altLang="zh-CN" sz="2400" i="1" dirty="0" err="1" smtClean="0">
                <a:solidFill>
                  <a:schemeClr val="tx1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i="1" dirty="0" err="1" smtClean="0">
                <a:solidFill>
                  <a:schemeClr val="tx1"/>
                </a:solidFill>
                <a:ea typeface="楷体" pitchFamily="49" charset="-122"/>
              </a:rPr>
              <a:t>÷a×a</a:t>
            </a:r>
            <a:r>
              <a:rPr lang="en-US" altLang="zh-CN" sz="2400" i="1" dirty="0" smtClean="0">
                <a:solidFill>
                  <a:schemeClr val="tx1"/>
                </a:solidFill>
                <a:ea typeface="楷体" pitchFamily="49" charset="-122"/>
              </a:rPr>
              <a:t>=</a:t>
            </a:r>
            <a:r>
              <a:rPr lang="en-US" altLang="zh-CN" sz="2400" i="1" dirty="0" err="1" smtClean="0">
                <a:solidFill>
                  <a:schemeClr val="tx1"/>
                </a:solidFill>
                <a:ea typeface="楷体" pitchFamily="49" charset="-122"/>
              </a:rPr>
              <a:t>b×a</a:t>
            </a:r>
            <a:r>
              <a:rPr lang="zh-CN" altLang="en-US" sz="2400" i="1" dirty="0" smtClean="0">
                <a:solidFill>
                  <a:schemeClr val="tx1"/>
                </a:solidFill>
                <a:ea typeface="楷体" pitchFamily="49" charset="-122"/>
              </a:rPr>
              <a:t>。</a:t>
            </a:r>
            <a:endParaRPr lang="zh-CN" altLang="en-US" sz="2400" i="1" dirty="0">
              <a:solidFill>
                <a:schemeClr val="tx1"/>
              </a:solidFill>
              <a:ea typeface="楷体" pitchFamily="49" charset="-122"/>
            </a:endParaRPr>
          </a:p>
        </p:txBody>
      </p:sp>
      <p:sp>
        <p:nvSpPr>
          <p:cNvPr id="52" name="圆角矩形标注 51"/>
          <p:cNvSpPr/>
          <p:nvPr/>
        </p:nvSpPr>
        <p:spPr>
          <a:xfrm>
            <a:off x="488900" y="3497031"/>
            <a:ext cx="1987652" cy="1083219"/>
          </a:xfrm>
          <a:prstGeom prst="wedgeRoundRectCallout">
            <a:avLst>
              <a:gd name="adj1" fmla="val -20446"/>
              <a:gd name="adj2" fmla="val -67809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根据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等式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的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性质可以解方程。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3" name="圆角矩形标注 12"/>
          <p:cNvSpPr/>
          <p:nvPr/>
        </p:nvSpPr>
        <p:spPr>
          <a:xfrm>
            <a:off x="4682583" y="1181467"/>
            <a:ext cx="3903919" cy="653673"/>
          </a:xfrm>
          <a:prstGeom prst="wedgeRoundRectCallout">
            <a:avLst>
              <a:gd name="adj1" fmla="val 29090"/>
              <a:gd name="adj2" fmla="val 65863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含有未知数的等式是方程</a:t>
            </a:r>
            <a:r>
              <a:rPr lang="zh-CN" altLang="en-US" sz="2400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。如</a:t>
            </a:r>
            <a:r>
              <a:rPr lang="en-US" altLang="zh-CN" sz="2400" i="1" dirty="0" smtClean="0">
                <a:solidFill>
                  <a:schemeClr val="tx1"/>
                </a:solidFill>
                <a:ea typeface="楷体" pitchFamily="49" charset="-122"/>
              </a:rPr>
              <a:t>a</a:t>
            </a:r>
            <a:r>
              <a:rPr lang="en-US" altLang="zh-CN" sz="2400" i="1" dirty="0" smtClean="0">
                <a:solidFill>
                  <a:schemeClr val="tx1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i="1" dirty="0" smtClean="0">
                <a:solidFill>
                  <a:schemeClr val="tx1"/>
                </a:solidFill>
                <a:ea typeface="楷体" pitchFamily="49" charset="-122"/>
              </a:rPr>
              <a:t>=b</a:t>
            </a:r>
            <a:r>
              <a:rPr lang="zh-CN" altLang="en-US" sz="2400" i="1" dirty="0" smtClean="0">
                <a:solidFill>
                  <a:schemeClr val="tx1"/>
                </a:solidFill>
                <a:ea typeface="楷体" pitchFamily="49" charset="-122"/>
              </a:rPr>
              <a:t>、</a:t>
            </a:r>
            <a:r>
              <a:rPr lang="en-US" altLang="zh-CN" sz="2400" i="1" dirty="0" smtClean="0">
                <a:solidFill>
                  <a:schemeClr val="tx1"/>
                </a:solidFill>
                <a:ea typeface="楷体" pitchFamily="49" charset="-122"/>
              </a:rPr>
              <a:t> </a:t>
            </a:r>
            <a:r>
              <a:rPr lang="en-US" altLang="zh-CN" sz="2400" i="1" dirty="0" err="1" smtClean="0">
                <a:solidFill>
                  <a:schemeClr val="tx1"/>
                </a:solidFill>
                <a:ea typeface="楷体" pitchFamily="49" charset="-122"/>
              </a:rPr>
              <a:t>a</a:t>
            </a:r>
            <a:r>
              <a:rPr lang="en-US" altLang="zh-CN" sz="2400" i="1" dirty="0" err="1" smtClean="0">
                <a:solidFill>
                  <a:schemeClr val="tx1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i="1" dirty="0" err="1" smtClean="0">
                <a:solidFill>
                  <a:schemeClr val="tx1"/>
                </a:solidFill>
                <a:ea typeface="楷体" pitchFamily="49" charset="-122"/>
              </a:rPr>
              <a:t>+b</a:t>
            </a:r>
            <a:r>
              <a:rPr lang="en-US" altLang="zh-CN" sz="2400" i="1" dirty="0" smtClean="0">
                <a:solidFill>
                  <a:schemeClr val="tx1"/>
                </a:solidFill>
                <a:ea typeface="楷体" pitchFamily="49" charset="-122"/>
              </a:rPr>
              <a:t>=c</a:t>
            </a:r>
            <a:r>
              <a:rPr lang="zh-CN" altLang="en-US" sz="2400" i="1" dirty="0" smtClean="0">
                <a:solidFill>
                  <a:schemeClr val="tx1"/>
                </a:solidFill>
                <a:ea typeface="楷体" pitchFamily="49" charset="-122"/>
              </a:rPr>
              <a:t>、</a:t>
            </a:r>
            <a:r>
              <a:rPr lang="en-US" altLang="zh-CN" sz="2400" i="1" dirty="0">
                <a:solidFill>
                  <a:schemeClr val="tx1"/>
                </a:solidFill>
                <a:ea typeface="楷体" pitchFamily="49" charset="-122"/>
              </a:rPr>
              <a:t> </a:t>
            </a:r>
            <a:r>
              <a:rPr lang="en-US" altLang="zh-CN" sz="2400" i="1" dirty="0" err="1" smtClean="0">
                <a:solidFill>
                  <a:schemeClr val="tx1"/>
                </a:solidFill>
                <a:ea typeface="楷体" pitchFamily="49" charset="-122"/>
              </a:rPr>
              <a:t>a</a:t>
            </a:r>
            <a:r>
              <a:rPr lang="en-US" altLang="zh-CN" sz="2400" i="1" dirty="0" err="1" smtClean="0">
                <a:solidFill>
                  <a:schemeClr val="tx1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i="1" dirty="0" err="1" smtClean="0">
                <a:solidFill>
                  <a:schemeClr val="tx1"/>
                </a:solidFill>
                <a:ea typeface="楷体" pitchFamily="49" charset="-122"/>
              </a:rPr>
              <a:t>+b</a:t>
            </a:r>
            <a:r>
              <a:rPr lang="en-US" altLang="zh-CN" sz="2400" i="1" dirty="0" err="1">
                <a:solidFill>
                  <a:schemeClr val="tx1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i="1" dirty="0" smtClean="0">
                <a:solidFill>
                  <a:schemeClr val="tx1"/>
                </a:solidFill>
                <a:ea typeface="楷体" pitchFamily="49" charset="-122"/>
              </a:rPr>
              <a:t>=c</a:t>
            </a:r>
            <a:endParaRPr lang="en-US" altLang="zh-CN" sz="2400" i="1" dirty="0">
              <a:solidFill>
                <a:schemeClr val="tx1"/>
              </a:solidFill>
              <a:ea typeface="楷体" pitchFamily="49" charset="-122"/>
            </a:endParaRPr>
          </a:p>
        </p:txBody>
      </p:sp>
      <p:sp>
        <p:nvSpPr>
          <p:cNvPr id="14" name="圆角矩形标注 13"/>
          <p:cNvSpPr/>
          <p:nvPr/>
        </p:nvSpPr>
        <p:spPr>
          <a:xfrm>
            <a:off x="1511637" y="1245043"/>
            <a:ext cx="1894270" cy="491686"/>
          </a:xfrm>
          <a:prstGeom prst="wedgeRoundRectCallout">
            <a:avLst>
              <a:gd name="adj1" fmla="val -64176"/>
              <a:gd name="adj2" fmla="val 46706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什么是方程？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16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知识梳理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679" y="1319407"/>
            <a:ext cx="1126831" cy="161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594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bldLvl="0" animBg="1"/>
      <p:bldP spid="50" grpId="0" bldLvl="0" animBg="1"/>
      <p:bldP spid="51" grpId="0" bldLvl="0" animBg="1"/>
      <p:bldP spid="52" grpId="0" animBg="1"/>
      <p:bldP spid="1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5179" y="750119"/>
            <a:ext cx="817563" cy="1252537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57" name="圆角矩形标注 56"/>
          <p:cNvSpPr/>
          <p:nvPr/>
        </p:nvSpPr>
        <p:spPr>
          <a:xfrm>
            <a:off x="2173854" y="2141362"/>
            <a:ext cx="5637838" cy="822668"/>
          </a:xfrm>
          <a:prstGeom prst="wedgeRoundRectCallout">
            <a:avLst>
              <a:gd name="adj1" fmla="val 35186"/>
              <a:gd name="adj2" fmla="val -87554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使方程左右两边相等的未知数的值叫作方程的解，求方程的解的过程叫解方程。</a:t>
            </a:r>
          </a:p>
        </p:txBody>
      </p:sp>
      <p:sp>
        <p:nvSpPr>
          <p:cNvPr id="58" name="圆角矩形标注 57"/>
          <p:cNvSpPr/>
          <p:nvPr/>
        </p:nvSpPr>
        <p:spPr>
          <a:xfrm>
            <a:off x="1510290" y="1195242"/>
            <a:ext cx="2285330" cy="697497"/>
          </a:xfrm>
          <a:prstGeom prst="wedgeRoundRectCallout">
            <a:avLst>
              <a:gd name="adj1" fmla="val -58960"/>
              <a:gd name="adj2" fmla="val 50591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什么是方程的解和解方程？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9" name="AutoShape 22"/>
          <p:cNvSpPr>
            <a:spLocks noChangeArrowheads="1"/>
          </p:cNvSpPr>
          <p:nvPr/>
        </p:nvSpPr>
        <p:spPr bwMode="auto">
          <a:xfrm flipH="1">
            <a:off x="1182739" y="3197696"/>
            <a:ext cx="3222732" cy="540072"/>
          </a:xfrm>
          <a:prstGeom prst="wedgeRoundRectCallout">
            <a:avLst>
              <a:gd name="adj1" fmla="val 60723"/>
              <a:gd name="adj2" fmla="val -54017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/>
          <a:lstStyle/>
          <a:p>
            <a:pPr defTabSz="914400">
              <a:spcBef>
                <a:spcPct val="50000"/>
              </a:spcBef>
            </a:pP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列方程时要注意什么？</a:t>
            </a:r>
          </a:p>
          <a:p>
            <a:endParaRPr lang="zh-CN" altLang="en-US" sz="24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0" name="AutoShape 22"/>
          <p:cNvSpPr>
            <a:spLocks noChangeArrowheads="1"/>
          </p:cNvSpPr>
          <p:nvPr/>
        </p:nvSpPr>
        <p:spPr bwMode="auto">
          <a:xfrm flipH="1">
            <a:off x="4716050" y="3258952"/>
            <a:ext cx="2929064" cy="957631"/>
          </a:xfrm>
          <a:prstGeom prst="wedgeRoundRectCallout">
            <a:avLst>
              <a:gd name="adj1" fmla="val -43909"/>
              <a:gd name="adj2" fmla="val -74845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/>
          <a:lstStyle/>
          <a:p>
            <a:pPr defTabSz="914400">
              <a:spcBef>
                <a:spcPct val="50000"/>
              </a:spcBef>
            </a:pP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要根据数量关系列出方程，再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解方程。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  <a:p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324" y="1195242"/>
            <a:ext cx="1126831" cy="16148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5029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bldLvl="0" animBg="1"/>
      <p:bldP spid="58" grpId="0" bldLvl="0" animBg="1"/>
      <p:bldP spid="59" grpId="0" animBg="1"/>
      <p:bldP spid="6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3348" y="1125989"/>
            <a:ext cx="61332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下面哪些是方程，哪些不是？为什么？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2375118"/>
            <a:ext cx="14974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不是方程，因为它不是等式。</a:t>
            </a:r>
            <a:endParaRPr lang="zh-CN" altLang="en-US" sz="24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1509" y="1814401"/>
            <a:ext cx="1708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+2.5&lt;8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756031" y="1805774"/>
            <a:ext cx="1708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3.4</a:t>
            </a:r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 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=6.8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65647" y="1814401"/>
            <a:ext cx="5508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5</a:t>
            </a:r>
            <a:r>
              <a:rPr lang="en-US" altLang="zh-CN" sz="2400" i="1" dirty="0" smtClean="0">
                <a:latin typeface="+mn-lt"/>
                <a:ea typeface="楷体" pitchFamily="49" charset="-122"/>
              </a:rPr>
              <a:t>a</a:t>
            </a:r>
            <a:endParaRPr lang="zh-CN" altLang="en-US" sz="2400" i="1" dirty="0">
              <a:latin typeface="+mn-lt"/>
              <a:ea typeface="楷体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887418" y="1825913"/>
            <a:ext cx="29243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400" i="1" dirty="0" smtClean="0">
                <a:latin typeface="+mn-lt"/>
                <a:ea typeface="楷体" pitchFamily="49" charset="-122"/>
              </a:rPr>
              <a:t>n</a:t>
            </a:r>
            <a:r>
              <a:rPr lang="en-US" altLang="zh-CN" sz="2400" dirty="0">
                <a:latin typeface="楷体" pitchFamily="49" charset="-122"/>
                <a:ea typeface="楷体" pitchFamily="49" charset="-122"/>
              </a:rPr>
              <a:t>-2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）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×180=540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369540" y="2346372"/>
            <a:ext cx="20255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是方程，因为</a:t>
            </a:r>
            <a:r>
              <a:rPr lang="zh-CN" altLang="en-US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它是含有未知数的等式。</a:t>
            </a:r>
          </a:p>
          <a:p>
            <a:endParaRPr lang="zh-CN" altLang="en-US" sz="24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37035" y="2320494"/>
            <a:ext cx="1629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不是方程，因为它不是等式。</a:t>
            </a:r>
            <a:endParaRPr lang="zh-CN" altLang="en-US" sz="24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488756" y="2283122"/>
            <a:ext cx="20469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是方程，因为它是含有未知数的等式。</a:t>
            </a:r>
            <a:endParaRPr lang="zh-CN" altLang="en-US" sz="24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3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综合运用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9422" y="484813"/>
            <a:ext cx="25879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3200" dirty="0" smtClean="0">
                <a:latin typeface="楷体" pitchFamily="49" charset="-122"/>
                <a:ea typeface="楷体" pitchFamily="49" charset="-122"/>
              </a:rPr>
              <a:t>解方程。</a:t>
            </a:r>
            <a:endParaRPr lang="zh-CN" altLang="en-US" sz="32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2552" y="1278984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37 + </a:t>
            </a:r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i="1" dirty="0" smtClean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= 58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59462" y="1704204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解：</a:t>
            </a:r>
            <a:r>
              <a:rPr lang="en-US" altLang="zh-CN" sz="2400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dirty="0">
                <a:latin typeface="楷体" pitchFamily="49" charset="-122"/>
                <a:ea typeface="楷体" pitchFamily="49" charset="-122"/>
              </a:rPr>
              <a:t>= 58-37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07534" y="2124281"/>
            <a:ext cx="1106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= 21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73818" y="1250238"/>
            <a:ext cx="26263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24</a:t>
            </a:r>
            <a:r>
              <a:rPr lang="en-US" altLang="zh-CN" sz="2400" i="1" dirty="0" smtClean="0">
                <a:ea typeface="楷体" pitchFamily="49" charset="-122"/>
              </a:rPr>
              <a:t> </a:t>
            </a:r>
            <a:r>
              <a:rPr lang="en-US" altLang="zh-CN" sz="2400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 + 38</a:t>
            </a:r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i="1" dirty="0" smtClean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= 310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45996" y="1744466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解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：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62</a:t>
            </a:r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 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= 310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61474" y="2190421"/>
            <a:ext cx="1057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 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= 5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54902" y="1284742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3.6</a:t>
            </a:r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÷2</a:t>
            </a:r>
            <a:r>
              <a:rPr lang="en-US" altLang="zh-CN" sz="2400" i="1" dirty="0" smtClean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= 2.16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644023" y="1684084"/>
            <a:ext cx="2878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解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：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3.6</a:t>
            </a:r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dirty="0">
                <a:latin typeface="楷体" pitchFamily="49" charset="-122"/>
                <a:ea typeface="楷体" pitchFamily="49" charset="-122"/>
              </a:rPr>
              <a:t>= 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2.16×2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274844" y="2086909"/>
            <a:ext cx="1902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3.6</a:t>
            </a:r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= 4.32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680265" y="2457827"/>
            <a:ext cx="12301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= 1.2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0362" y="3240469"/>
            <a:ext cx="817562" cy="125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AutoShape 22"/>
          <p:cNvSpPr>
            <a:spLocks noChangeArrowheads="1"/>
          </p:cNvSpPr>
          <p:nvPr/>
        </p:nvSpPr>
        <p:spPr bwMode="auto">
          <a:xfrm flipH="1">
            <a:off x="3484002" y="3688341"/>
            <a:ext cx="3240360" cy="900912"/>
          </a:xfrm>
          <a:prstGeom prst="wedgeRoundRectCallout">
            <a:avLst>
              <a:gd name="adj1" fmla="val -58478"/>
              <a:gd name="adj2" fmla="val -44938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/>
          <a:lstStyle/>
          <a:p>
            <a:pPr defTabSz="914400">
              <a:spcBef>
                <a:spcPct val="50000"/>
              </a:spcBef>
            </a:pP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先写“解：”方程两边要同时加减乘除。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  <a:p>
            <a:endParaRPr lang="zh-CN" altLang="en-US" sz="20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6" name="AutoShape 22"/>
          <p:cNvSpPr>
            <a:spLocks noChangeArrowheads="1"/>
          </p:cNvSpPr>
          <p:nvPr/>
        </p:nvSpPr>
        <p:spPr bwMode="auto">
          <a:xfrm flipH="1">
            <a:off x="1380018" y="2755594"/>
            <a:ext cx="2376264" cy="864096"/>
          </a:xfrm>
          <a:prstGeom prst="wedgeRoundRectCallout">
            <a:avLst>
              <a:gd name="adj1" fmla="val 62258"/>
              <a:gd name="adj2" fmla="val 35621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/>
          <a:lstStyle/>
          <a:p>
            <a:pPr defTabSz="914400"/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利用等式的性质可以解方程。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42" y="3059324"/>
            <a:ext cx="1126831" cy="161482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4" grpId="0" animBg="1"/>
      <p:bldP spid="2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516674" y="1020200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i="1" dirty="0" smtClean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÷12= 180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8316" y="1445420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解：</a:t>
            </a:r>
            <a:r>
              <a:rPr lang="en-US" altLang="zh-CN" sz="2400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dirty="0">
                <a:latin typeface="楷体" pitchFamily="49" charset="-122"/>
                <a:ea typeface="楷体" pitchFamily="49" charset="-122"/>
              </a:rPr>
              <a:t>= 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180×12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17761" y="1865497"/>
            <a:ext cx="14301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= 2160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47940" y="991454"/>
            <a:ext cx="26263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0.9</a:t>
            </a:r>
            <a:r>
              <a:rPr lang="en-US" altLang="zh-CN" sz="2400" i="1" dirty="0" smtClean="0">
                <a:ea typeface="楷体" pitchFamily="49" charset="-122"/>
              </a:rPr>
              <a:t> </a:t>
            </a:r>
            <a:r>
              <a:rPr lang="en-US" altLang="zh-CN" sz="2400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– 6.2</a:t>
            </a:r>
            <a:r>
              <a:rPr lang="en-US" altLang="zh-CN" sz="2400" i="1" dirty="0" smtClean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=10 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75386" y="1416674"/>
            <a:ext cx="32238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解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：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0.9</a:t>
            </a:r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 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= 10+6.2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58543" y="2297433"/>
            <a:ext cx="1057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= 18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13682" y="1025958"/>
            <a:ext cx="25229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2.5</a:t>
            </a:r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-0.5×</a:t>
            </a:r>
            <a:r>
              <a:rPr lang="en-US" altLang="zh-CN" sz="2400" dirty="0">
                <a:latin typeface="楷体" pitchFamily="49" charset="-122"/>
                <a:ea typeface="楷体" pitchFamily="49" charset="-122"/>
              </a:rPr>
              <a:t>8</a:t>
            </a:r>
            <a:r>
              <a:rPr lang="en-US" altLang="zh-CN" sz="2400" i="1" dirty="0" smtClean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=6 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06623" y="1425300"/>
            <a:ext cx="2369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解：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2.5</a:t>
            </a:r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dirty="0">
                <a:latin typeface="楷体" pitchFamily="49" charset="-122"/>
                <a:ea typeface="楷体" pitchFamily="49" charset="-122"/>
              </a:rPr>
              <a:t>= 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6+</a:t>
            </a:r>
            <a:r>
              <a:rPr lang="en-US" altLang="zh-CN" sz="2400" dirty="0">
                <a:latin typeface="楷体" pitchFamily="49" charset="-122"/>
                <a:ea typeface="楷体" pitchFamily="49" charset="-122"/>
              </a:rPr>
              <a:t>4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585994" y="2238536"/>
            <a:ext cx="12301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= 4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84964" y="1845106"/>
            <a:ext cx="2714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0.9</a:t>
            </a:r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 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= 16.2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150706" y="1827854"/>
            <a:ext cx="1636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2.5</a:t>
            </a:r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dirty="0">
                <a:latin typeface="楷体" pitchFamily="49" charset="-122"/>
                <a:ea typeface="楷体" pitchFamily="49" charset="-122"/>
              </a:rPr>
              <a:t>= 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10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3" name="AutoShape 22"/>
          <p:cNvSpPr>
            <a:spLocks noChangeArrowheads="1"/>
          </p:cNvSpPr>
          <p:nvPr/>
        </p:nvSpPr>
        <p:spPr bwMode="auto">
          <a:xfrm flipH="1">
            <a:off x="1108770" y="2596682"/>
            <a:ext cx="3169931" cy="540072"/>
          </a:xfrm>
          <a:prstGeom prst="wedgeRoundRectCallout">
            <a:avLst>
              <a:gd name="adj1" fmla="val 61599"/>
              <a:gd name="adj2" fmla="val -2905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/>
          <a:lstStyle/>
          <a:p>
            <a:pPr defTabSz="914400">
              <a:spcBef>
                <a:spcPct val="50000"/>
              </a:spcBef>
            </a:pP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解方程时要注意什么？</a:t>
            </a:r>
          </a:p>
          <a:p>
            <a:endParaRPr lang="zh-CN" altLang="en-US" sz="24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9174" y="2959976"/>
            <a:ext cx="817562" cy="1252538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25" name="AutoShape 22"/>
          <p:cNvSpPr>
            <a:spLocks noChangeArrowheads="1"/>
          </p:cNvSpPr>
          <p:nvPr/>
        </p:nvSpPr>
        <p:spPr bwMode="auto">
          <a:xfrm flipH="1">
            <a:off x="1319856" y="3231156"/>
            <a:ext cx="6330156" cy="1591009"/>
          </a:xfrm>
          <a:prstGeom prst="wedgeRoundRectCallout">
            <a:avLst>
              <a:gd name="adj1" fmla="val -55169"/>
              <a:gd name="adj2" fmla="val -23812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/>
          <a:lstStyle/>
          <a:p>
            <a:pPr eaLnBrk="1" hangingPunct="1"/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要注意正确运用等式的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性质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注意格式，并口头检验。如最后一题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  <a:cs typeface="Arial" charset="0"/>
                <a:sym typeface="宋体" pitchFamily="2" charset="-122"/>
              </a:rPr>
              <a:t>检验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  <a:cs typeface="Arial" charset="0"/>
                <a:sym typeface="宋体" pitchFamily="2" charset="-122"/>
              </a:rPr>
              <a:t>：把</a:t>
            </a:r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x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=4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  <a:cs typeface="Arial" charset="0"/>
                <a:sym typeface="宋体" pitchFamily="2" charset="-122"/>
              </a:rPr>
              <a:t>代入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  <a:cs typeface="Arial" charset="0"/>
                <a:sym typeface="宋体" pitchFamily="2" charset="-122"/>
              </a:rPr>
              <a:t>原方程，</a:t>
            </a:r>
            <a:endParaRPr lang="en-US" altLang="zh-CN" sz="2400" dirty="0">
              <a:latin typeface="楷体" pitchFamily="49" charset="-122"/>
              <a:ea typeface="楷体" pitchFamily="49" charset="-122"/>
              <a:cs typeface="Arial" charset="0"/>
              <a:sym typeface="宋体" pitchFamily="2" charset="-122"/>
            </a:endParaRPr>
          </a:p>
          <a:p>
            <a:pPr eaLnBrk="1" hangingPunct="1"/>
            <a:r>
              <a:rPr lang="zh-CN" altLang="en-US" sz="2400" dirty="0">
                <a:latin typeface="楷体" pitchFamily="49" charset="-122"/>
                <a:ea typeface="楷体" pitchFamily="49" charset="-122"/>
                <a:cs typeface="Arial" charset="0"/>
                <a:sym typeface="宋体" pitchFamily="2" charset="-122"/>
              </a:rPr>
              <a:t>      左边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  <a:cs typeface="Arial" charset="0"/>
                <a:sym typeface="宋体" pitchFamily="2" charset="-122"/>
              </a:rPr>
              <a:t>=2.5×4-0.5×8=6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  <a:cs typeface="Arial" charset="0"/>
                <a:sym typeface="宋体" pitchFamily="2" charset="-122"/>
              </a:rPr>
              <a:t>，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  <a:cs typeface="Arial" charset="0"/>
                <a:sym typeface="宋体" pitchFamily="2" charset="-122"/>
              </a:rPr>
              <a:t>左边</a:t>
            </a:r>
            <a:r>
              <a:rPr lang="en-US" altLang="zh-CN" sz="2400" dirty="0">
                <a:latin typeface="楷体" pitchFamily="49" charset="-122"/>
                <a:ea typeface="楷体" pitchFamily="49" charset="-122"/>
                <a:cs typeface="Arial" charset="0"/>
                <a:sym typeface="宋体" pitchFamily="2" charset="-122"/>
              </a:rPr>
              <a:t>=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  <a:cs typeface="Arial" charset="0"/>
                <a:sym typeface="宋体" pitchFamily="2" charset="-122"/>
              </a:rPr>
              <a:t>右边。</a:t>
            </a:r>
            <a:endParaRPr lang="en-US" altLang="zh-CN" sz="2400" dirty="0">
              <a:latin typeface="楷体" pitchFamily="49" charset="-122"/>
              <a:ea typeface="楷体" pitchFamily="49" charset="-122"/>
              <a:cs typeface="Arial" charset="0"/>
              <a:sym typeface="宋体" pitchFamily="2" charset="-122"/>
            </a:endParaRPr>
          </a:p>
          <a:p>
            <a:pPr eaLnBrk="1" hangingPunct="1"/>
            <a:r>
              <a:rPr lang="zh-CN" altLang="en-US" sz="2400" dirty="0">
                <a:latin typeface="楷体" pitchFamily="49" charset="-122"/>
                <a:ea typeface="楷体" pitchFamily="49" charset="-122"/>
                <a:cs typeface="Arial" charset="0"/>
                <a:sym typeface="宋体" pitchFamily="2" charset="-122"/>
              </a:rPr>
              <a:t>      所以</a:t>
            </a:r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x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=4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是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原方程的解。</a:t>
            </a:r>
          </a:p>
          <a:p>
            <a:pPr defTabSz="914400">
              <a:spcBef>
                <a:spcPct val="50000"/>
              </a:spcBef>
            </a:pPr>
            <a:endParaRPr lang="zh-CN" altLang="en-US" sz="2000" dirty="0">
              <a:latin typeface="楷体" pitchFamily="49" charset="-122"/>
              <a:ea typeface="楷体" pitchFamily="49" charset="-122"/>
            </a:endParaRPr>
          </a:p>
          <a:p>
            <a:endParaRPr lang="zh-CN" altLang="en-US" sz="2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5474" y="372671"/>
            <a:ext cx="25879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3200" dirty="0" smtClean="0">
                <a:latin typeface="楷体" pitchFamily="49" charset="-122"/>
                <a:ea typeface="楷体" pitchFamily="49" charset="-122"/>
              </a:rPr>
              <a:t>解方程。</a:t>
            </a:r>
            <a:endParaRPr lang="zh-CN" altLang="en-US" sz="3200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34" y="2431273"/>
            <a:ext cx="1126831" cy="161482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9" grpId="0"/>
      <p:bldP spid="20" grpId="0"/>
      <p:bldP spid="21" grpId="0"/>
      <p:bldP spid="23" grpId="0" animBg="1"/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89" name="Picture 1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5" t="25069" r="55101" b="40426"/>
          <a:stretch/>
        </p:blipFill>
        <p:spPr bwMode="auto">
          <a:xfrm>
            <a:off x="1238717" y="1691725"/>
            <a:ext cx="2427618" cy="1406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43130" y="647673"/>
            <a:ext cx="2514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3200" dirty="0" smtClean="0">
                <a:latin typeface="楷体" pitchFamily="49" charset="-122"/>
                <a:ea typeface="楷体" pitchFamily="49" charset="-122"/>
              </a:rPr>
              <a:t>求</a:t>
            </a:r>
            <a:r>
              <a:rPr lang="en-US" altLang="zh-CN" sz="32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zh-CN" altLang="en-US" sz="3200" dirty="0" smtClean="0">
                <a:latin typeface="楷体" pitchFamily="49" charset="-122"/>
                <a:ea typeface="楷体" pitchFamily="49" charset="-122"/>
              </a:rPr>
              <a:t>的值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。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87898" y="1235138"/>
            <a:ext cx="2738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三角形面积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550cm</a:t>
            </a:r>
            <a:r>
              <a:rPr lang="en-US" altLang="zh-CN" sz="2400" baseline="30000" dirty="0" smtClean="0">
                <a:latin typeface="楷体" pitchFamily="49" charset="-122"/>
                <a:ea typeface="楷体" pitchFamily="49" charset="-122"/>
              </a:rPr>
              <a:t>2</a:t>
            </a:r>
            <a:endParaRPr lang="zh-CN" altLang="en-US" sz="2400" baseline="30000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5937" y="3278975"/>
            <a:ext cx="817563" cy="1252538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15" name="AutoShape 22"/>
          <p:cNvSpPr>
            <a:spLocks noChangeArrowheads="1"/>
          </p:cNvSpPr>
          <p:nvPr/>
        </p:nvSpPr>
        <p:spPr bwMode="auto">
          <a:xfrm flipH="1">
            <a:off x="1238717" y="3213555"/>
            <a:ext cx="2818439" cy="515299"/>
          </a:xfrm>
          <a:prstGeom prst="wedgeRoundRectCallout">
            <a:avLst>
              <a:gd name="adj1" fmla="val 57761"/>
              <a:gd name="adj2" fmla="val 8277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/>
          <a:lstStyle/>
          <a:p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先找出数量关系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。</a:t>
            </a:r>
          </a:p>
          <a:p>
            <a:endParaRPr lang="zh-CN" altLang="en-US" sz="32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" name="AutoShape 22"/>
          <p:cNvSpPr>
            <a:spLocks noChangeArrowheads="1"/>
          </p:cNvSpPr>
          <p:nvPr/>
        </p:nvSpPr>
        <p:spPr bwMode="auto">
          <a:xfrm flipH="1">
            <a:off x="2976113" y="3870548"/>
            <a:ext cx="4024754" cy="453851"/>
          </a:xfrm>
          <a:prstGeom prst="wedgeRoundRectCallout">
            <a:avLst>
              <a:gd name="adj1" fmla="val -57017"/>
              <a:gd name="adj2" fmla="val -27168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/>
          <a:lstStyle/>
          <a:p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三角形的面积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= 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底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×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高</a:t>
            </a:r>
            <a:r>
              <a:rPr lang="en-US" altLang="zh-CN" sz="2400" dirty="0">
                <a:latin typeface="楷体" pitchFamily="49" charset="-122"/>
                <a:ea typeface="楷体" pitchFamily="49" charset="-122"/>
              </a:rPr>
              <a:t>÷ 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2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  <a:p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31612" y="1322995"/>
            <a:ext cx="26263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解：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22</a:t>
            </a:r>
            <a:r>
              <a:rPr lang="en-US" altLang="zh-CN" sz="2400" dirty="0" smtClean="0">
                <a:ea typeface="楷体" pitchFamily="49" charset="-122"/>
              </a:rPr>
              <a:t> </a:t>
            </a:r>
            <a:r>
              <a:rPr lang="en-US" altLang="zh-CN" sz="2400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 ÷2=550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65130" y="1748215"/>
            <a:ext cx="2226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22</a:t>
            </a:r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= 550×2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791788" y="2556462"/>
            <a:ext cx="1057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= 50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68636" y="2176647"/>
            <a:ext cx="2714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22</a:t>
            </a:r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= 1100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482" y="2904305"/>
            <a:ext cx="1126831" cy="161482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15" grpId="0" animBg="1"/>
      <p:bldP spid="16" grpId="0" animBg="1"/>
      <p:bldP spid="17" grpId="0"/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00" name="Picture 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87" t="23376" r="1711" b="36462"/>
          <a:stretch/>
        </p:blipFill>
        <p:spPr bwMode="auto">
          <a:xfrm>
            <a:off x="1010883" y="1477396"/>
            <a:ext cx="2987675" cy="1636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135367" y="1082387"/>
            <a:ext cx="2738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长方形周长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9m</a:t>
            </a:r>
            <a:endParaRPr lang="zh-CN" altLang="en-US" sz="2400" baseline="30000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9425" y="3221585"/>
            <a:ext cx="817563" cy="1252538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13" name="AutoShape 22"/>
          <p:cNvSpPr>
            <a:spLocks noChangeArrowheads="1"/>
          </p:cNvSpPr>
          <p:nvPr/>
        </p:nvSpPr>
        <p:spPr bwMode="auto">
          <a:xfrm flipH="1">
            <a:off x="1567293" y="3217772"/>
            <a:ext cx="2509874" cy="454910"/>
          </a:xfrm>
          <a:prstGeom prst="wedgeRoundRectCallout">
            <a:avLst>
              <a:gd name="adj1" fmla="val 57761"/>
              <a:gd name="adj2" fmla="val 8277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/>
          <a:lstStyle/>
          <a:p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先找出数量关系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。</a:t>
            </a:r>
          </a:p>
          <a:p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4" name="AutoShape 22"/>
          <p:cNvSpPr>
            <a:spLocks noChangeArrowheads="1"/>
          </p:cNvSpPr>
          <p:nvPr/>
        </p:nvSpPr>
        <p:spPr bwMode="auto">
          <a:xfrm flipH="1">
            <a:off x="3465967" y="3884464"/>
            <a:ext cx="4235181" cy="453851"/>
          </a:xfrm>
          <a:prstGeom prst="wedgeRoundRectCallout">
            <a:avLst>
              <a:gd name="adj1" fmla="val -57017"/>
              <a:gd name="adj2" fmla="val 7044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/>
          <a:lstStyle/>
          <a:p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长方形的周长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=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长</a:t>
            </a:r>
            <a:r>
              <a:rPr lang="en-US" altLang="zh-CN" sz="2400" dirty="0">
                <a:latin typeface="楷体" pitchFamily="49" charset="-122"/>
                <a:ea typeface="楷体" pitchFamily="49" charset="-122"/>
              </a:rPr>
              <a:t>×2 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+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宽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×</a:t>
            </a:r>
            <a:r>
              <a:rPr lang="en-US" altLang="zh-CN" sz="2400" dirty="0">
                <a:latin typeface="楷体" pitchFamily="49" charset="-122"/>
                <a:ea typeface="楷体" pitchFamily="49" charset="-122"/>
              </a:rPr>
              <a:t>2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83127" y="1125131"/>
            <a:ext cx="31784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解：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2</a:t>
            </a:r>
            <a:r>
              <a:rPr lang="en-US" altLang="zh-CN" sz="2400" i="1" dirty="0" smtClean="0">
                <a:ea typeface="楷体" pitchFamily="49" charset="-122"/>
              </a:rPr>
              <a:t> </a:t>
            </a:r>
            <a:r>
              <a:rPr lang="en-US" altLang="zh-CN" sz="2400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 +2</a:t>
            </a:r>
            <a:r>
              <a:rPr lang="en-US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×1.5</a:t>
            </a:r>
            <a:r>
              <a:rPr lang="en-US" altLang="zh-CN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=9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22376" y="1610733"/>
            <a:ext cx="2226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2</a:t>
            </a:r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 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= 9-3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73227" y="2517542"/>
            <a:ext cx="1057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 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= 3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25820" y="2041267"/>
            <a:ext cx="2714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2</a:t>
            </a:r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= 6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58942" y="510191"/>
            <a:ext cx="25447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3200" dirty="0" smtClean="0">
                <a:latin typeface="楷体" pitchFamily="49" charset="-122"/>
                <a:ea typeface="楷体" pitchFamily="49" charset="-122"/>
              </a:rPr>
              <a:t>求</a:t>
            </a:r>
            <a:r>
              <a:rPr lang="en-US" altLang="zh-CN" sz="32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zh-CN" altLang="en-US" sz="3200" dirty="0" smtClean="0">
                <a:latin typeface="楷体" pitchFamily="49" charset="-122"/>
                <a:ea typeface="楷体" pitchFamily="49" charset="-122"/>
              </a:rPr>
              <a:t>的值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。</a:t>
            </a: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498" y="3089489"/>
            <a:ext cx="1126831" cy="161482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 animBg="1"/>
      <p:bldP spid="14" grpId="0" animBg="1"/>
      <p:bldP spid="15" grpId="0"/>
      <p:bldP spid="16" grpId="0"/>
      <p:bldP spid="17" grpId="0"/>
      <p:bldP spid="18" grpId="0"/>
    </p:bldLst>
  </p:timing>
</p:sld>
</file>

<file path=ppt/theme/theme1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4573</TotalTime>
  <Pages>0</Pages>
  <Words>1016</Words>
  <Characters>0</Characters>
  <Application>Microsoft Office PowerPoint</Application>
  <DocSecurity>0</DocSecurity>
  <PresentationFormat>全屏显示(16:9)</PresentationFormat>
  <Lines>0</Lines>
  <Paragraphs>138</Paragraphs>
  <Slides>16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16</vt:i4>
      </vt:variant>
    </vt:vector>
  </HeadingPairs>
  <TitlesOfParts>
    <vt:vector size="19" baseType="lpstr">
      <vt:lpstr>3_Office 主题</vt:lpstr>
      <vt:lpstr>5_Office 主题</vt:lpstr>
      <vt:lpstr>4_Office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lcj</dc:creator>
  <cp:lastModifiedBy>wangyanwen</cp:lastModifiedBy>
  <cp:revision>890</cp:revision>
  <dcterms:created xsi:type="dcterms:W3CDTF">2016-06-05T01:28:05Z</dcterms:created>
  <dcterms:modified xsi:type="dcterms:W3CDTF">2019-10-15T02:50:59Z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2052-9.1.0.4517</vt:lpwstr>
  </property>
</Properties>
</file>